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0" r:id="rId4"/>
    <p:sldMasterId id="2147483765" r:id="rId5"/>
    <p:sldMasterId id="2147483771" r:id="rId6"/>
    <p:sldMasterId id="2147483783" r:id="rId7"/>
    <p:sldMasterId id="2147483790" r:id="rId8"/>
    <p:sldMasterId id="2147483792" r:id="rId9"/>
    <p:sldMasterId id="2147483796" r:id="rId10"/>
    <p:sldMasterId id="2147483801" r:id="rId11"/>
  </p:sldMasterIdLst>
  <p:notesMasterIdLst>
    <p:notesMasterId r:id="rId31"/>
  </p:notesMasterIdLst>
  <p:handoutMasterIdLst>
    <p:handoutMasterId r:id="rId32"/>
  </p:handoutMasterIdLst>
  <p:sldIdLst>
    <p:sldId id="4526" r:id="rId12"/>
    <p:sldId id="4549" r:id="rId13"/>
    <p:sldId id="6549" r:id="rId14"/>
    <p:sldId id="6541" r:id="rId15"/>
    <p:sldId id="6540" r:id="rId16"/>
    <p:sldId id="6547" r:id="rId17"/>
    <p:sldId id="6548" r:id="rId18"/>
    <p:sldId id="6762" r:id="rId19"/>
    <p:sldId id="6777" r:id="rId20"/>
    <p:sldId id="6778" r:id="rId21"/>
    <p:sldId id="6774" r:id="rId22"/>
    <p:sldId id="6770" r:id="rId23"/>
    <p:sldId id="6700" r:id="rId24"/>
    <p:sldId id="6784" r:id="rId25"/>
    <p:sldId id="4260" r:id="rId26"/>
    <p:sldId id="4261" r:id="rId27"/>
    <p:sldId id="4266" r:id="rId28"/>
    <p:sldId id="6605" r:id="rId29"/>
    <p:sldId id="4369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363" userDrawn="1">
          <p15:clr>
            <a:srgbClr val="A4A3A4"/>
          </p15:clr>
        </p15:guide>
        <p15:guide id="4" pos="295" userDrawn="1">
          <p15:clr>
            <a:srgbClr val="A4A3A4"/>
          </p15:clr>
        </p15:guide>
        <p15:guide id="5" orient="horz" pos="2913" userDrawn="1">
          <p15:clr>
            <a:srgbClr val="A4A3A4"/>
          </p15:clr>
        </p15:guide>
        <p15:guide id="6" pos="1020" userDrawn="1">
          <p15:clr>
            <a:srgbClr val="A4A3A4"/>
          </p15:clr>
        </p15:guide>
        <p15:guide id="7" pos="4241" userDrawn="1">
          <p15:clr>
            <a:srgbClr val="A4A3A4"/>
          </p15:clr>
        </p15:guide>
        <p15:guide id="8" orient="horz" pos="459" userDrawn="1">
          <p15:clr>
            <a:srgbClr val="A4A3A4"/>
          </p15:clr>
        </p15:guide>
        <p15:guide id="9" pos="5465" userDrawn="1">
          <p15:clr>
            <a:srgbClr val="A4A3A4"/>
          </p15:clr>
        </p15:guide>
        <p15:guide id="10" orient="horz" pos="816" userDrawn="1">
          <p15:clr>
            <a:srgbClr val="A4A3A4"/>
          </p15:clr>
        </p15:guide>
        <p15:guide id="11" orient="horz" pos="531" userDrawn="1">
          <p15:clr>
            <a:srgbClr val="A4A3A4"/>
          </p15:clr>
        </p15:guide>
        <p15:guide id="12" pos="2948" userDrawn="1">
          <p15:clr>
            <a:srgbClr val="A4A3A4"/>
          </p15:clr>
        </p15:guide>
        <p15:guide id="14" pos="2812" userDrawn="1">
          <p15:clr>
            <a:srgbClr val="A4A3A4"/>
          </p15:clr>
        </p15:guide>
        <p15:guide id="15" pos="1542" userDrawn="1">
          <p15:clr>
            <a:srgbClr val="A4A3A4"/>
          </p15:clr>
        </p15:guide>
        <p15:guide id="16" orient="horz" pos="1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만든 이" initials="오전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EB20"/>
    <a:srgbClr val="00B492"/>
    <a:srgbClr val="00E296"/>
    <a:srgbClr val="9D9D9C"/>
    <a:srgbClr val="F39200"/>
    <a:srgbClr val="003738"/>
    <a:srgbClr val="005F4B"/>
    <a:srgbClr val="00B336"/>
    <a:srgbClr val="F1F1F1"/>
    <a:srgbClr val="3F9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5029" autoAdjust="0"/>
  </p:normalViewPr>
  <p:slideViewPr>
    <p:cSldViewPr snapToGrid="0">
      <p:cViewPr varScale="1">
        <p:scale>
          <a:sx n="142" d="100"/>
          <a:sy n="142" d="100"/>
        </p:scale>
        <p:origin x="912" y="126"/>
      </p:cViewPr>
      <p:guideLst>
        <p:guide pos="2880"/>
        <p:guide pos="363"/>
        <p:guide pos="295"/>
        <p:guide orient="horz" pos="2913"/>
        <p:guide pos="1020"/>
        <p:guide pos="4241"/>
        <p:guide orient="horz" pos="459"/>
        <p:guide pos="5465"/>
        <p:guide orient="horz" pos="816"/>
        <p:guide orient="horz" pos="531"/>
        <p:guide pos="2948"/>
        <p:guide pos="2812"/>
        <p:guide pos="1542"/>
        <p:guide orient="horz" pos="1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>
                <a:latin typeface="Tahoma" panose="020B0604030504040204" pitchFamily="34" charset="0"/>
              </a:rPr>
              <a:t>10/7/2020</a:t>
            </a:fld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>
                <a:latin typeface="Tahoma" panose="020B0604030504040204" pitchFamily="34" charset="0"/>
              </a:rPr>
              <a:t>‹#›</a:t>
            </a:fld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42B9AD4B-8655-4940-A3C2-456FA4D65BFE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650144F6-1F44-484E-96B6-CAB23FCB33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18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160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4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Veeam</a:t>
            </a:r>
            <a:r>
              <a:rPr lang="ko-KR" altLang="en-US" dirty="0"/>
              <a:t>은 추가 데이터 복구 및 </a:t>
            </a:r>
            <a:r>
              <a:rPr lang="ko-KR" altLang="en-US" dirty="0" err="1"/>
              <a:t>이식성</a:t>
            </a:r>
            <a:r>
              <a:rPr lang="ko-KR" altLang="en-US" dirty="0"/>
              <a:t> 옵션을 제공하여 </a:t>
            </a:r>
            <a:r>
              <a:rPr lang="en-US" altLang="ko-KR" dirty="0"/>
              <a:t>Veeam </a:t>
            </a:r>
            <a:r>
              <a:rPr lang="ko-KR" altLang="en-US" dirty="0"/>
              <a:t>백업 </a:t>
            </a:r>
            <a:r>
              <a:rPr lang="en-US" altLang="ko-KR" dirty="0"/>
              <a:t>(Veeam</a:t>
            </a:r>
            <a:r>
              <a:rPr lang="ko-KR" altLang="en-US" dirty="0"/>
              <a:t>이 개척 한 기술</a:t>
            </a:r>
            <a:r>
              <a:rPr lang="en-US" altLang="ko-KR" dirty="0"/>
              <a:t>)</a:t>
            </a:r>
            <a:r>
              <a:rPr lang="ko-KR" altLang="en-US" dirty="0"/>
              <a:t>을 즉시 복구하여 속도와 확장성을 확장하여 가동 중지 시간</a:t>
            </a:r>
            <a:r>
              <a:rPr lang="en-US" altLang="ko-KR" dirty="0"/>
              <a:t> RTPO</a:t>
            </a:r>
            <a:r>
              <a:rPr lang="ko-KR" altLang="en-US" dirty="0"/>
              <a:t>를 최소화합니다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복잡한 사전 설정없이 모든 </a:t>
            </a:r>
            <a:r>
              <a:rPr lang="en-US" altLang="ko-KR" dirty="0"/>
              <a:t>Veeam </a:t>
            </a:r>
            <a:r>
              <a:rPr lang="ko-KR" altLang="en-US" dirty="0"/>
              <a:t>백업을 </a:t>
            </a:r>
            <a:r>
              <a:rPr lang="en-US" altLang="ko-KR" dirty="0"/>
              <a:t>VMware vSphere</a:t>
            </a:r>
            <a:r>
              <a:rPr lang="ko-KR" altLang="en-US" dirty="0"/>
              <a:t>로 복구 할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Microsoft Hyper-V, </a:t>
            </a:r>
            <a:r>
              <a:rPr lang="ko-KR" altLang="en-US" dirty="0"/>
              <a:t>클라우드 </a:t>
            </a:r>
            <a:r>
              <a:rPr lang="en-US" altLang="ko-KR" dirty="0"/>
              <a:t>VM, </a:t>
            </a:r>
            <a:r>
              <a:rPr lang="ko-KR" altLang="en-US" dirty="0"/>
              <a:t>물리적 서버 및 워크 스테이션 백업이 지원되어 데이터를 복구하거나 마이그레이션 할 때 필요한 속도와 유연성을 제공합니다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 관리 시장에서 가장 진보된 </a:t>
            </a:r>
            <a:r>
              <a:rPr lang="en-US" altLang="ko-KR" dirty="0"/>
              <a:t>Instant VM Recovery </a:t>
            </a:r>
            <a:r>
              <a:rPr lang="ko-KR" altLang="en-US" dirty="0"/>
              <a:t>기술을 사용하여 여러 </a:t>
            </a:r>
            <a:r>
              <a:rPr lang="en-US" altLang="ko-KR" dirty="0"/>
              <a:t>VM</a:t>
            </a:r>
            <a:r>
              <a:rPr lang="ko-KR" altLang="en-US" dirty="0"/>
              <a:t>의 즉각적인 복구를 한 번에 시작할 수 있으므로 마이그레이션에 완벽한 솔루션이 되거나 다중 서버 응용 프로그램을 온라인으로 빠르게 복구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다음을 포함한 기능을 활용하십시오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복구 시간이 최대 </a:t>
            </a:r>
            <a:r>
              <a:rPr lang="en-US" altLang="ko-KR" dirty="0"/>
              <a:t>5 </a:t>
            </a:r>
            <a:r>
              <a:rPr lang="ko-KR" altLang="en-US" dirty="0"/>
              <a:t>배 증가하여 모든 데이터</a:t>
            </a:r>
            <a:r>
              <a:rPr lang="en-US" altLang="ko-KR" dirty="0"/>
              <a:t>, </a:t>
            </a:r>
            <a:r>
              <a:rPr lang="ko-KR" altLang="en-US" dirty="0"/>
              <a:t>애플리케이션 또는 위치에 대한 </a:t>
            </a:r>
            <a:r>
              <a:rPr lang="en-US" altLang="ko-KR" dirty="0"/>
              <a:t>RTO (</a:t>
            </a:r>
            <a:r>
              <a:rPr lang="ko-KR" altLang="en-US" dirty="0"/>
              <a:t>복구 시간 목표</a:t>
            </a:r>
            <a:r>
              <a:rPr lang="en-US" altLang="ko-KR" dirty="0"/>
              <a:t>)</a:t>
            </a:r>
            <a:r>
              <a:rPr lang="ko-KR" altLang="en-US" dirty="0"/>
              <a:t>를 충족하십시오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Instant VM </a:t>
            </a:r>
            <a:r>
              <a:rPr lang="ko-KR" altLang="en-US" dirty="0"/>
              <a:t>디스크 복구를 통해 매우 큰 </a:t>
            </a:r>
            <a:r>
              <a:rPr lang="en-US" altLang="ko-KR" dirty="0"/>
              <a:t>VM</a:t>
            </a:r>
            <a:r>
              <a:rPr lang="ko-KR" altLang="en-US" dirty="0"/>
              <a:t>에 필요한 개별 디스크만 복원하여 복구 공간을 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</a:t>
            </a:r>
            <a:r>
              <a:rPr lang="en-US" altLang="ko-KR" dirty="0"/>
              <a:t>VM</a:t>
            </a:r>
            <a:r>
              <a:rPr lang="ko-KR" altLang="en-US" dirty="0"/>
              <a:t>의 즉각적인 복구를 통해 복구 및 마이그레이션 작업과 관련된 서비스 다운 타임이 줄어 듭니다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12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Click #1: Initial replica restore point (could have been created using seeding or mapping)</a:t>
            </a:r>
          </a:p>
          <a:p>
            <a:r>
              <a:rPr lang="en-US"/>
              <a:t>Click #2: Second replica job run, only incremental changes 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#3: Third replica job run, only incremental changes</a:t>
            </a:r>
          </a:p>
          <a:p>
            <a:r>
              <a:rPr lang="en-US"/>
              <a:t> </a:t>
            </a:r>
          </a:p>
          <a:p>
            <a:r>
              <a:rPr lang="en-US"/>
              <a:t>CBT = Change Block Tracking</a:t>
            </a:r>
          </a:p>
          <a:p>
            <a:r>
              <a:rPr lang="en-US"/>
              <a:t>Near-CDP = Near-Continuous Data Protection </a:t>
            </a:r>
          </a:p>
          <a:p>
            <a:endParaRPr lang="en-AU"/>
          </a:p>
          <a:p>
            <a:r>
              <a:rPr lang="en-AU"/>
              <a:t>VMware to VMware or Hyper-V to Hyper-V, no hypervisor crossing.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pPr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8044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60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941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86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4872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869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455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152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2019/07/31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5498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2019/07/31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  <a:p>
            <a:pPr lvl="0"/>
            <a:r>
              <a:rPr lang="ru-RU"/>
              <a:t>1) </a:t>
            </a:r>
            <a:r>
              <a:rPr lang="en-US"/>
              <a:t>Veeam Backup &amp; Replication (VBR), Veeam Agents </a:t>
            </a:r>
            <a:r>
              <a:rPr lang="en-US" i="1"/>
              <a:t>for Windows </a:t>
            </a:r>
            <a:r>
              <a:rPr lang="en-US"/>
              <a:t>and </a:t>
            </a:r>
            <a:r>
              <a:rPr lang="en-US" i="1"/>
              <a:t>Linux</a:t>
            </a:r>
            <a:r>
              <a:rPr lang="en-US"/>
              <a:t> put backups into VBR repository;</a:t>
            </a:r>
          </a:p>
          <a:p>
            <a:pPr lvl="0"/>
            <a:r>
              <a:rPr lang="ru-RU"/>
              <a:t>2) </a:t>
            </a:r>
            <a:r>
              <a:rPr lang="en-US"/>
              <a:t>Direct Restore </a:t>
            </a:r>
            <a:r>
              <a:rPr lang="en-US" i="1"/>
              <a:t>to Microsoft Azure </a:t>
            </a:r>
            <a:r>
              <a:rPr lang="en-US"/>
              <a:t>(DR2MA): VBR converts backup file and puts data into Azure storage;</a:t>
            </a:r>
          </a:p>
          <a:p>
            <a:pPr lvl="0"/>
            <a:r>
              <a:rPr lang="ru-RU"/>
              <a:t>3) </a:t>
            </a:r>
            <a:r>
              <a:rPr lang="en-US"/>
              <a:t>DR2MA: VM is created in Azure and powered on immediately. VM operates in Azure network;</a:t>
            </a:r>
          </a:p>
          <a:p>
            <a:pPr lvl="0"/>
            <a:r>
              <a:rPr lang="ru-RU"/>
              <a:t>4) </a:t>
            </a:r>
            <a:r>
              <a:rPr lang="en-US"/>
              <a:t>Veeam Powered Network (Veeam PN): Veeam PN extends Azure network to main office network by creating a virtual private network (VPN) tunnel between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36E49C33-A899-4080-B833-E3FCF70FA0F1}" type="slidenum">
              <a:rPr lang="ru-RU">
                <a:solidFill>
                  <a:prstClr val="black"/>
                </a:solidFill>
              </a:rPr>
              <a:pPr defTabSz="931774">
                <a:defRPr/>
              </a:pPr>
              <a:t>10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68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844746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76565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853024"/>
      </p:ext>
    </p:extLst>
  </p:cSld>
  <p:clrMapOvr>
    <a:masterClrMapping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9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3467046"/>
      </p:ext>
    </p:extLst>
  </p:cSld>
  <p:clrMapOvr>
    <a:masterClrMapping/>
  </p:clrMapOvr>
  <p:transition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1" y="1018801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39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159840"/>
      </p:ext>
    </p:extLst>
  </p:cSld>
  <p:clrMapOvr>
    <a:masterClrMapping/>
  </p:clrMapOvr>
  <p:transition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40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1022787"/>
      </p:ext>
    </p:extLst>
  </p:cSld>
  <p:clrMapOvr>
    <a:masterClrMapping/>
  </p:clrMapOvr>
  <p:transition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E76FCE4-4947-4368-B296-E442B74FBF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marR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None/>
              <a:tabLst/>
              <a:defRPr sz="1600"/>
            </a:lvl1pPr>
          </a:lstStyle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</a:t>
            </a:r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</a:t>
            </a:r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                         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78CA-C852-440F-8BA5-EB36DD1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3" y="2039353"/>
            <a:ext cx="3646514" cy="10066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999B23-3FB2-4647-810B-271917018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3242510"/>
            <a:ext cx="3658545" cy="1094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2925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b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663347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ayou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28E1C-002B-4864-BEFA-FD4ED80D516C}"/>
              </a:ext>
            </a:extLst>
          </p:cNvPr>
          <p:cNvSpPr/>
          <p:nvPr userDrawn="1"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995862"/>
            <a:ext cx="2594977" cy="172082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0316-B0C5-4D37-9BAD-04616A389F3C}"/>
              </a:ext>
            </a:extLst>
          </p:cNvPr>
          <p:cNvSpPr txBox="1"/>
          <p:nvPr userDrawn="1"/>
        </p:nvSpPr>
        <p:spPr>
          <a:xfrm>
            <a:off x="3614289" y="4972049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561097"/>
            <a:ext cx="2582946" cy="730919"/>
          </a:xfrm>
        </p:spPr>
        <p:txBody>
          <a:bodyPr/>
          <a:lstStyle>
            <a:lvl1pPr>
              <a:defRPr>
                <a:solidFill>
                  <a:srgbClr val="93EB2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1D759-83C1-499A-899D-DD9A9726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089" y="428625"/>
            <a:ext cx="5138291" cy="43567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3058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68183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79BF37-7EC1-45CF-83A1-3E43BA68674E}"/>
              </a:ext>
            </a:extLst>
          </p:cNvPr>
          <p:cNvSpPr/>
          <p:nvPr userDrawn="1"/>
        </p:nvSpPr>
        <p:spPr>
          <a:xfrm>
            <a:off x="981288" y="929992"/>
            <a:ext cx="4572000" cy="33169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lnSpc>
                <a:spcPct val="15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Tahoma" panose="020B0604030504040204" pitchFamily="34" charset="0"/>
              </a:rPr>
              <a:t>Leader in Cloud Data Management</a:t>
            </a: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C86547E3-AAF8-422A-8EA7-100759B549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6325" y="67494"/>
            <a:ext cx="3451746" cy="9283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16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2397054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0114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18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278482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+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161583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883806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_Tex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2591-6E1C-40AA-9760-4B455CF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B8FF1-F0B2-4CF3-BFE0-7D1A282894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9335" y="1021556"/>
            <a:ext cx="8364140" cy="1477424"/>
          </a:xfrm>
        </p:spPr>
        <p:txBody>
          <a:bodyPr/>
          <a:lstStyle>
            <a:lvl1pPr>
              <a:defRPr sz="21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650">
                <a:solidFill>
                  <a:schemeClr val="bg1"/>
                </a:solidFill>
              </a:defRPr>
            </a:lvl3pPr>
            <a:lvl4pPr>
              <a:defRPr sz="1650">
                <a:solidFill>
                  <a:schemeClr val="bg1"/>
                </a:solidFill>
              </a:defRPr>
            </a:lvl4pPr>
            <a:lvl5pPr>
              <a:defRPr sz="16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73328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8"/>
            <a:ext cx="8363938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9823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094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4081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8800" y="288000"/>
            <a:ext cx="7886700" cy="646331"/>
          </a:xfrm>
        </p:spPr>
        <p:txBody>
          <a:bodyPr/>
          <a:lstStyle>
            <a:lvl1pPr>
              <a:defRPr>
                <a:solidFill>
                  <a:srgbClr val="54B9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2584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484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082380"/>
            <a:ext cx="6001839" cy="3046988"/>
          </a:xfrm>
        </p:spPr>
        <p:txBody>
          <a:bodyPr anchor="ctr"/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82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pic>
        <p:nvPicPr>
          <p:cNvPr id="3" name="Graphic 13">
            <a:hlinkClick r:id="rId2" action="ppaction://hlinksldjump"/>
            <a:extLst>
              <a:ext uri="{FF2B5EF4-FFF2-40B4-BE49-F238E27FC236}">
                <a16:creationId xmlns:a16="http://schemas.microsoft.com/office/drawing/2014/main" id="{78BE04A1-1C48-475F-98EF-1438352FB8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3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F5DF79-AEAE-4A36-B2F0-934933636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  <p:pic>
        <p:nvPicPr>
          <p:cNvPr id="7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19C3BA30-68D5-432F-B05A-D9F03B0A8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36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01088D-B0E0-4D6F-A88F-86EA3B28C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9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11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F627C6-A4A1-4D97-B15F-C05B3A191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4785" y="3972241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2929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slide" Target="../slides/slide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6.xml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5DF8CDE8-BEBB-4039-9EBE-53D33502A76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88" r:id="rId2"/>
    <p:sldLayoutId id="2147483789" r:id="rId3"/>
    <p:sldLayoutId id="2147483762" r:id="rId4"/>
    <p:sldLayoutId id="2147483781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1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2506FB5F-8AF2-4006-973B-9C70E7EE503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82" r:id="rId5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26B43"/>
          </p15:clr>
        </p15:guide>
        <p15:guide id="2" pos="227">
          <p15:clr>
            <a:srgbClr val="F26B43"/>
          </p15:clr>
        </p15:guide>
        <p15:guide id="3" pos="5524">
          <p15:clr>
            <a:srgbClr val="F26B43"/>
          </p15:clr>
        </p15:guide>
        <p15:guide id="4" orient="horz" pos="30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1" y="1019147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1" y="4963256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700"/>
            <a:ext cx="795089" cy="1882737"/>
            <a:chOff x="-811997" y="62700"/>
            <a:chExt cx="795088" cy="18827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0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4" y="2083494"/>
            <a:ext cx="729571" cy="1768867"/>
            <a:chOff x="-905773" y="2083493"/>
            <a:chExt cx="729570" cy="17688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0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3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90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5" action="ppaction://hlinksldjump"/>
            <a:extLst>
              <a:ext uri="{FF2B5EF4-FFF2-40B4-BE49-F238E27FC236}">
                <a16:creationId xmlns:a16="http://schemas.microsoft.com/office/drawing/2014/main" id="{65A078BD-154D-41AC-974D-0FD20FD6C2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0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ransition advClick="0">
    <p:fade/>
  </p:transition>
  <p:txStyles>
    <p:titleStyle>
      <a:lvl1pPr algn="l" defTabSz="68601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13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7" indent="-266687" algn="l" defTabSz="686013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2" y="1019148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699"/>
            <a:ext cx="795089" cy="1882738"/>
            <a:chOff x="-811997" y="62699"/>
            <a:chExt cx="795088" cy="18827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699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3" y="2083495"/>
            <a:ext cx="729570" cy="1768866"/>
            <a:chOff x="-905772" y="2083494"/>
            <a:chExt cx="729569" cy="176886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1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2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4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2" y="2496991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3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46A0574C-0630-4BB1-A68C-51E9A2852C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transition advClick="0">
    <p:fade/>
  </p:transition>
  <p:txStyles>
    <p:titleStyle>
      <a:lvl1pPr algn="l" defTabSz="685996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5996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1" indent="-266681" algn="l" defTabSz="685996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23" indent="-213192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08" indent="-167934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23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03" indent="-172698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488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84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81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8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996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93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9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89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87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84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8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BD9F955-6D8F-4881-B223-2DEE49014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4A49C97-BAB7-43A4-A3AE-1DBF289959BA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698281A-0427-424E-BCA4-9E48AD0C4240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B2360D-56F5-42A0-89CB-95E34D867F01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55C7C98-B37C-4DCE-85A9-008A66AF1BA8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57485D-4307-4863-B469-D8A4BEBE9711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123775-41FB-49B8-80F5-0EF11C205D16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FEA0CDD-5C24-4F47-B7D1-05AC155A5479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50E62CB-3595-4297-AE2C-4944081D108C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7169491-A982-41BC-A4A1-D8D59C50D68F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E9CFE7-22AB-4C6D-AB47-C525D6BE4B9D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17C5DEB-9504-45BA-BF00-04F05DFB2524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A353C14-CDB4-450F-83F3-398D8C444489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4906E41-118D-43E0-B48E-898CD71944B0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06182EA-61D3-4671-B91B-6F9FCD4655C0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E6774B1-FAB6-42E2-91C1-68B44EE21BD3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D302651-502B-4DE0-A4FE-E4FACE16302A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AF2305F-6AD7-409E-BAFF-83675B46FC13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CB4AAE2-7825-48CF-A172-9ABB7D964433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98E00E2-14C5-49FF-BFAE-52BA1113F8FC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AB3E78E-FA11-4F29-8255-7D0ABBEB6FD8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54A90AD-2FCA-4B92-967B-FCB2772A7B58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D93E95F-1DCD-4F90-852F-2135490326CD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D33D028-5481-40B7-A38D-296E6F38B8F6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068F83-E295-4FC5-99EE-75CFC95B4E4E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4E2D9DC-4696-4DBB-9B6F-A896FC965410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20ACBC8-E379-48AD-88C2-E9D90C982A0B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61F5666-4B51-4B00-8810-BF36901EA00A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20CBD-418D-40D2-9458-F3678BEC083D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B6CEF52-C792-4A9F-A36F-1D97D37DC480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F8946C8-1B46-42CE-A4AD-513E56142D1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A1C10AC-20CC-48AC-944A-3946821F069B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2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BF30E22-522F-4990-A947-D224E2E832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2683"/>
            <a:ext cx="526732" cy="94992"/>
          </a:xfrm>
          <a:prstGeom prst="rect">
            <a:avLst/>
          </a:prstGeom>
          <a:effectLst/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9F707D-3813-43CE-848C-C03590C571D4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EF541EF-2503-4CAC-9B3A-E06B2D5A0652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000743D-5D1E-46E3-9B8F-6F517A419A24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47CF0D-F9E2-4F23-88FA-CB5215E17F14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C283C5-049B-4F7F-9C41-645FBFE03F08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A5529F0-9BE6-46D4-8FD1-5E505BBF3C53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A262ED9-D137-4F9C-BB0F-3246B8029823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416DA77-534D-4571-A237-D9B709DD3B69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27C46F6-DCA9-483F-82C0-62B89238EC94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3BB222F-FE02-42ED-957A-25A521D4F762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D7853F9-175E-453B-8520-BB08FA6B0113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3DBABCE-13DC-4329-B4CC-EB5621B11D64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F80975-A2C2-425A-A010-DF85A0BFCF0C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FFD315-A0C1-4333-A68B-27CEBEB4E91D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1459EC3-C59A-40F4-95A6-0DF107130967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C0363EC-1F3D-4C5D-AB55-664BCE967B5B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461F3FC-993A-4553-8AB3-F0905E7A670C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C79F514-1BDD-43ED-AAE6-36A60F1E18BE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AD8D90E-71B4-43A5-99FD-17056427AD73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AEAD867-BBA5-480A-BF8E-D5024E39B022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8991615-3D6E-457B-A1C8-5A836E7855D1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2AD04EC-B9F8-40F5-A390-2238712317D5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B939A63-07A7-4413-873B-D22D9D015C23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1357B48-C7E4-49F4-A6B8-1F3FDFBBBFE0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F28DCE0-5842-4B35-919A-3C9CAD3569FB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DE27104-5B05-48A6-9DC5-F9E47576FAEA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ABB18F1-C0AC-45A1-834C-051090E9CE68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90D4630-69DF-432E-BFC1-0FE1F3B66942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14B8634-51AA-4AD8-A410-083926D1F25B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5CF0578-CF56-4FFD-8BB7-9F9974C0AFD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0B95C63-4528-449F-8F02-740F54BEA85D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11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5F4B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8" action="ppaction://hlinksldjump"/>
            <a:extLst>
              <a:ext uri="{FF2B5EF4-FFF2-40B4-BE49-F238E27FC236}">
                <a16:creationId xmlns:a16="http://schemas.microsoft.com/office/drawing/2014/main" id="{DAD482AC-6397-4B53-97B8-E296B352C68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5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26" r:id="rId5"/>
    <p:sldLayoutId id="2147483864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 userDrawn="1"/>
        </p:nvGrpSpPr>
        <p:grpSpPr>
          <a:xfrm>
            <a:off x="-811997" y="62701"/>
            <a:ext cx="795089" cy="1882735"/>
            <a:chOff x="-811997" y="62701"/>
            <a:chExt cx="795089" cy="188273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1"/>
              <a:ext cx="795089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 userDrawn="1"/>
        </p:nvGrpSpPr>
        <p:grpSpPr>
          <a:xfrm>
            <a:off x="-905773" y="2083492"/>
            <a:ext cx="729570" cy="1768868"/>
            <a:chOff x="-905773" y="2083492"/>
            <a:chExt cx="729570" cy="17688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09" y="3103224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2"/>
              <a:ext cx="589905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89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D52A416B-1E0F-462F-8357-DFDFB0A97D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ales.Korea@veeam.com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18" Type="http://schemas.openxmlformats.org/officeDocument/2006/relationships/image" Target="../media/image102.svg"/><Relationship Id="rId3" Type="http://schemas.openxmlformats.org/officeDocument/2006/relationships/image" Target="../media/image97.png"/><Relationship Id="rId21" Type="http://schemas.openxmlformats.org/officeDocument/2006/relationships/image" Target="../media/image10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0.svg"/><Relationship Id="rId20" Type="http://schemas.openxmlformats.org/officeDocument/2006/relationships/image" Target="../media/image104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24" Type="http://schemas.openxmlformats.org/officeDocument/2006/relationships/image" Target="../media/image108.png"/><Relationship Id="rId5" Type="http://schemas.openxmlformats.org/officeDocument/2006/relationships/image" Target="../media/image87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2.svg"/><Relationship Id="rId19" Type="http://schemas.openxmlformats.org/officeDocument/2006/relationships/image" Target="../media/image103.png"/><Relationship Id="rId4" Type="http://schemas.openxmlformats.org/officeDocument/2006/relationships/image" Target="../media/image98.svg"/><Relationship Id="rId9" Type="http://schemas.openxmlformats.org/officeDocument/2006/relationships/image" Target="../media/image91.png"/><Relationship Id="rId14" Type="http://schemas.openxmlformats.org/officeDocument/2006/relationships/image" Target="../media/image96.svg"/><Relationship Id="rId22" Type="http://schemas.openxmlformats.org/officeDocument/2006/relationships/image" Target="../media/image10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113.png"/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12" Type="http://schemas.openxmlformats.org/officeDocument/2006/relationships/image" Target="../media/image11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3.svg"/><Relationship Id="rId11" Type="http://schemas.openxmlformats.org/officeDocument/2006/relationships/image" Target="../media/image111.png"/><Relationship Id="rId5" Type="http://schemas.openxmlformats.org/officeDocument/2006/relationships/image" Target="../media/image62.png"/><Relationship Id="rId10" Type="http://schemas.openxmlformats.org/officeDocument/2006/relationships/image" Target="../media/image110.svg"/><Relationship Id="rId4" Type="http://schemas.openxmlformats.org/officeDocument/2006/relationships/image" Target="../media/image53.sv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3.svg"/><Relationship Id="rId3" Type="http://schemas.openxmlformats.org/officeDocument/2006/relationships/image" Target="../media/image115.png"/><Relationship Id="rId7" Type="http://schemas.openxmlformats.org/officeDocument/2006/relationships/image" Target="../media/image119.svg"/><Relationship Id="rId12" Type="http://schemas.openxmlformats.org/officeDocument/2006/relationships/image" Target="../media/image122.png"/><Relationship Id="rId17" Type="http://schemas.openxmlformats.org/officeDocument/2006/relationships/image" Target="../media/image12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8.png"/><Relationship Id="rId11" Type="http://schemas.openxmlformats.org/officeDocument/2006/relationships/image" Target="../media/image65.svg"/><Relationship Id="rId5" Type="http://schemas.openxmlformats.org/officeDocument/2006/relationships/image" Target="../media/image117.svg"/><Relationship Id="rId15" Type="http://schemas.openxmlformats.org/officeDocument/2006/relationships/image" Target="../media/image125.svg"/><Relationship Id="rId10" Type="http://schemas.openxmlformats.org/officeDocument/2006/relationships/image" Target="../media/image64.png"/><Relationship Id="rId4" Type="http://schemas.openxmlformats.org/officeDocument/2006/relationships/image" Target="../media/image116.png"/><Relationship Id="rId9" Type="http://schemas.openxmlformats.org/officeDocument/2006/relationships/image" Target="../media/image121.svg"/><Relationship Id="rId14" Type="http://schemas.openxmlformats.org/officeDocument/2006/relationships/image" Target="../media/image1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sv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65.svg"/><Relationship Id="rId3" Type="http://schemas.openxmlformats.org/officeDocument/2006/relationships/image" Target="../media/image135.svg"/><Relationship Id="rId7" Type="http://schemas.openxmlformats.org/officeDocument/2006/relationships/image" Target="../media/image100.svg"/><Relationship Id="rId12" Type="http://schemas.openxmlformats.org/officeDocument/2006/relationships/image" Target="../media/image6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png"/><Relationship Id="rId11" Type="http://schemas.openxmlformats.org/officeDocument/2006/relationships/image" Target="../media/image141.svg"/><Relationship Id="rId5" Type="http://schemas.openxmlformats.org/officeDocument/2006/relationships/image" Target="../media/image137.svg"/><Relationship Id="rId10" Type="http://schemas.openxmlformats.org/officeDocument/2006/relationships/image" Target="../media/image140.png"/><Relationship Id="rId4" Type="http://schemas.openxmlformats.org/officeDocument/2006/relationships/image" Target="../media/image136.png"/><Relationship Id="rId9" Type="http://schemas.openxmlformats.org/officeDocument/2006/relationships/image" Target="../media/image13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4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5.svg"/><Relationship Id="rId4" Type="http://schemas.openxmlformats.org/officeDocument/2006/relationships/image" Target="../media/image1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41.svg"/><Relationship Id="rId3" Type="http://schemas.openxmlformats.org/officeDocument/2006/relationships/image" Target="../media/image144.svg"/><Relationship Id="rId7" Type="http://schemas.openxmlformats.org/officeDocument/2006/relationships/image" Target="../media/image137.svg"/><Relationship Id="rId12" Type="http://schemas.openxmlformats.org/officeDocument/2006/relationships/image" Target="../media/image140.png"/><Relationship Id="rId17" Type="http://schemas.openxmlformats.org/officeDocument/2006/relationships/image" Target="../media/image146.svg"/><Relationship Id="rId2" Type="http://schemas.openxmlformats.org/officeDocument/2006/relationships/image" Target="../media/image143.png"/><Relationship Id="rId16" Type="http://schemas.openxmlformats.org/officeDocument/2006/relationships/image" Target="../media/image14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6.png"/><Relationship Id="rId11" Type="http://schemas.openxmlformats.org/officeDocument/2006/relationships/image" Target="../media/image139.svg"/><Relationship Id="rId5" Type="http://schemas.openxmlformats.org/officeDocument/2006/relationships/image" Target="../media/image135.svg"/><Relationship Id="rId15" Type="http://schemas.openxmlformats.org/officeDocument/2006/relationships/image" Target="../media/image65.svg"/><Relationship Id="rId10" Type="http://schemas.openxmlformats.org/officeDocument/2006/relationships/image" Target="../media/image138.png"/><Relationship Id="rId4" Type="http://schemas.openxmlformats.org/officeDocument/2006/relationships/image" Target="../media/image134.png"/><Relationship Id="rId9" Type="http://schemas.openxmlformats.org/officeDocument/2006/relationships/image" Target="../media/image100.sv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451research.com/images/Marketing/press_releases/Pre_Re-Invent_2018_press_release_final_11_22.pdf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hyperlink" Target="https://www.veeam.com/executive-blog/idc-report-2017-market-share-growth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11" Type="http://schemas.openxmlformats.org/officeDocument/2006/relationships/hyperlink" Target="https://www.veeam.com/wp-idc-semiannual-software-tracker-report-emea.html" TargetMode="External"/><Relationship Id="rId5" Type="http://schemas.openxmlformats.org/officeDocument/2006/relationships/image" Target="../media/image25.png"/><Relationship Id="rId10" Type="http://schemas.openxmlformats.org/officeDocument/2006/relationships/hyperlink" Target="https://go.veeam.com/industry-highlights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wp-idc-semiannual-software-tracker-report-emea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emf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emf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9.emf"/><Relationship Id="rId3" Type="http://schemas.openxmlformats.org/officeDocument/2006/relationships/image" Target="../media/image38.emf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11" Type="http://schemas.openxmlformats.org/officeDocument/2006/relationships/image" Target="../media/image47.emf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emf"/><Relationship Id="rId9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png"/><Relationship Id="rId18" Type="http://schemas.openxmlformats.org/officeDocument/2006/relationships/image" Target="../media/image65.svg"/><Relationship Id="rId26" Type="http://schemas.openxmlformats.org/officeDocument/2006/relationships/image" Target="../media/image73.sv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svg"/><Relationship Id="rId20" Type="http://schemas.openxmlformats.org/officeDocument/2006/relationships/image" Target="../media/image67.sv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24" Type="http://schemas.openxmlformats.org/officeDocument/2006/relationships/image" Target="../media/image71.sv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svg"/><Relationship Id="rId10" Type="http://schemas.openxmlformats.org/officeDocument/2006/relationships/image" Target="../media/image57.svg"/><Relationship Id="rId19" Type="http://schemas.openxmlformats.org/officeDocument/2006/relationships/image" Target="../media/image66.png"/><Relationship Id="rId4" Type="http://schemas.openxmlformats.org/officeDocument/2006/relationships/image" Target="../media/image51.svg"/><Relationship Id="rId9" Type="http://schemas.openxmlformats.org/officeDocument/2006/relationships/image" Target="../media/image56.png"/><Relationship Id="rId14" Type="http://schemas.openxmlformats.org/officeDocument/2006/relationships/image" Target="../media/image61.svg"/><Relationship Id="rId22" Type="http://schemas.openxmlformats.org/officeDocument/2006/relationships/image" Target="../media/image69.svg"/><Relationship Id="rId27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sv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sv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9.svg"/><Relationship Id="rId11" Type="http://schemas.openxmlformats.org/officeDocument/2006/relationships/image" Target="../media/image84.svg"/><Relationship Id="rId5" Type="http://schemas.openxmlformats.org/officeDocument/2006/relationships/image" Target="../media/image78.png"/><Relationship Id="rId15" Type="http://schemas.openxmlformats.org/officeDocument/2006/relationships/image" Target="../media/image88.svg"/><Relationship Id="rId23" Type="http://schemas.openxmlformats.org/officeDocument/2006/relationships/image" Target="../media/image96.svg"/><Relationship Id="rId10" Type="http://schemas.openxmlformats.org/officeDocument/2006/relationships/image" Target="../media/image83.png"/><Relationship Id="rId19" Type="http://schemas.openxmlformats.org/officeDocument/2006/relationships/image" Target="../media/image92.svg"/><Relationship Id="rId4" Type="http://schemas.openxmlformats.org/officeDocument/2006/relationships/image" Target="../media/image77.svg"/><Relationship Id="rId9" Type="http://schemas.openxmlformats.org/officeDocument/2006/relationships/image" Target="../media/image82.sv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D925E-64DA-49F7-A9B7-A0A4FB7F4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52" t="13365" r="21981" b="14842"/>
          <a:stretch/>
        </p:blipFill>
        <p:spPr>
          <a:xfrm>
            <a:off x="3470520" y="182880"/>
            <a:ext cx="5673480" cy="496062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F6E37-BE4D-41BD-9A9B-C1D07AD6E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017752"/>
            <a:ext cx="7876178" cy="1107996"/>
          </a:xfrm>
        </p:spPr>
        <p:txBody>
          <a:bodyPr/>
          <a:lstStyle/>
          <a:p>
            <a:r>
              <a:rPr lang="ko-KR" sz="3600" dirty="0">
                <a:solidFill>
                  <a:srgbClr val="93EB20"/>
                </a:solidFill>
              </a:rPr>
              <a:t>Veeam </a:t>
            </a:r>
            <a:r>
              <a:rPr lang="ko-KR" sz="3600" dirty="0" err="1">
                <a:solidFill>
                  <a:srgbClr val="93EB20"/>
                </a:solidFill>
              </a:rPr>
              <a:t>Availability</a:t>
            </a:r>
            <a:r>
              <a:rPr lang="ko-KR" sz="3600" dirty="0">
                <a:solidFill>
                  <a:srgbClr val="93EB20"/>
                </a:solidFill>
              </a:rPr>
              <a:t> </a:t>
            </a:r>
            <a:r>
              <a:rPr lang="ko-KR" sz="3600" dirty="0" err="1">
                <a:solidFill>
                  <a:srgbClr val="93EB20"/>
                </a:solidFill>
              </a:rPr>
              <a:t>Suite</a:t>
            </a:r>
            <a:r>
              <a:rPr lang="ko-KR" sz="3600" dirty="0">
                <a:solidFill>
                  <a:srgbClr val="93EB20"/>
                </a:solidFill>
              </a:rPr>
              <a:t> v10 </a:t>
            </a:r>
            <a:br>
              <a:rPr lang="ko-KR" sz="3600" dirty="0">
                <a:solidFill>
                  <a:srgbClr val="93EB20"/>
                </a:solidFill>
              </a:rPr>
            </a:br>
            <a:r>
              <a:rPr lang="ko-KR" altLang="en-US" sz="3600" dirty="0"/>
              <a:t>소개 자료</a:t>
            </a:r>
            <a:endParaRPr lang="ko-KR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3B1BC-7719-465D-9176-FD38BE78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3805672"/>
            <a:ext cx="5624255" cy="553998"/>
          </a:xfrm>
        </p:spPr>
        <p:txBody>
          <a:bodyPr/>
          <a:lstStyle/>
          <a:p>
            <a:r>
              <a:rPr lang="en-US" dirty="0"/>
              <a:t>Veeam Software Korea</a:t>
            </a:r>
          </a:p>
          <a:p>
            <a:r>
              <a:rPr lang="en-US" altLang="ko-KR" sz="1600" dirty="0">
                <a:hlinkClick r:id="rId4"/>
              </a:rPr>
              <a:t>Sales.Korea@veeam.com</a:t>
            </a:r>
            <a:r>
              <a:rPr lang="en-US" altLang="ko-KR" sz="1600" dirty="0"/>
              <a:t>, 2020.03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808D04-32F2-44FF-B33C-D097A7CDDA66}"/>
              </a:ext>
            </a:extLst>
          </p:cNvPr>
          <p:cNvSpPr/>
          <p:nvPr/>
        </p:nvSpPr>
        <p:spPr>
          <a:xfrm>
            <a:off x="4458026" y="2421709"/>
            <a:ext cx="2391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>
                <a:solidFill>
                  <a:srgbClr val="000000"/>
                </a:solidFill>
                <a:latin typeface="Tahom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901754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phic 76">
            <a:extLst>
              <a:ext uri="{FF2B5EF4-FFF2-40B4-BE49-F238E27FC236}">
                <a16:creationId xmlns:a16="http://schemas.microsoft.com/office/drawing/2014/main" id="{E2962624-8A59-487F-AAC6-A1397A2CB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844" y="1822736"/>
            <a:ext cx="3580040" cy="22375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77531" y="2521651"/>
            <a:ext cx="1606998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en-US" sz="900" dirty="0">
                <a:solidFill>
                  <a:schemeClr val="bg1"/>
                </a:solidFill>
                <a:latin typeface="Tahoma"/>
              </a:rPr>
              <a:t>Direct Restore</a:t>
            </a:r>
            <a:br>
              <a:rPr lang="en-US" sz="900" dirty="0">
                <a:solidFill>
                  <a:schemeClr val="bg1"/>
                </a:solidFill>
                <a:latin typeface="Tahoma"/>
              </a:rPr>
            </a:br>
            <a:r>
              <a:rPr lang="en-US" sz="900" i="1" dirty="0">
                <a:solidFill>
                  <a:schemeClr val="bg1"/>
                </a:solidFill>
                <a:latin typeface="Tahoma"/>
              </a:rPr>
              <a:t>to Microsoft Azure / Amazon AWS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180224" y="1434905"/>
            <a:ext cx="2719058" cy="344024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1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800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2985982" y="3214812"/>
            <a:ext cx="1376473" cy="0"/>
          </a:xfrm>
          <a:prstGeom prst="straightConnector1">
            <a:avLst/>
          </a:prstGeom>
          <a:ln w="12700">
            <a:solidFill>
              <a:srgbClr val="00E296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 bwMode="auto">
          <a:xfrm>
            <a:off x="180224" y="1434905"/>
            <a:ext cx="8862996" cy="3440240"/>
          </a:xfrm>
          <a:prstGeom prst="rect">
            <a:avLst/>
          </a:prstGeom>
          <a:ln w="127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1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800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834909" y="1289331"/>
            <a:ext cx="1553630" cy="307777"/>
          </a:xfrm>
          <a:prstGeom prst="rect">
            <a:avLst/>
          </a:prstGeom>
          <a:solidFill>
            <a:srgbClr val="003738"/>
          </a:solidFill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chemeClr val="bg1"/>
                </a:solidFill>
                <a:latin typeface="Tahoma"/>
              </a:rPr>
              <a:t>네트웍 확장 구성</a:t>
            </a:r>
            <a:endParaRPr lang="en-US" sz="1400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150064" y="1275263"/>
            <a:ext cx="779381" cy="307777"/>
          </a:xfrm>
          <a:prstGeom prst="rect">
            <a:avLst/>
          </a:prstGeom>
          <a:solidFill>
            <a:srgbClr val="003738"/>
          </a:solidFill>
        </p:spPr>
        <p:txBody>
          <a:bodyPr wrap="none" rtlCol="0" anchor="ctr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  <a:latin typeface="Tahoma"/>
              </a:rPr>
              <a:t>주 센터</a:t>
            </a:r>
            <a:endParaRPr lang="en-US" sz="1400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818305" y="3424286"/>
            <a:ext cx="1224136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ko-KR" altLang="en-US" sz="900">
                <a:solidFill>
                  <a:schemeClr val="bg1"/>
                </a:solidFill>
                <a:latin typeface="Tahoma"/>
              </a:rPr>
              <a:t>임시</a:t>
            </a:r>
            <a:r>
              <a:rPr lang="en-US" sz="900" dirty="0">
                <a:solidFill>
                  <a:schemeClr val="bg1"/>
                </a:solidFill>
                <a:latin typeface="Tahoma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Tahoma"/>
              </a:rPr>
              <a:t>사무실</a:t>
            </a:r>
            <a:endParaRPr lang="en-US" sz="900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7927735" y="2735838"/>
            <a:ext cx="1005276" cy="1016210"/>
          </a:xfrm>
          <a:prstGeom prst="rect">
            <a:avLst/>
          </a:prstGeom>
          <a:ln w="19050">
            <a:solidFill>
              <a:schemeClr val="bg1">
                <a:alpha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1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1800">
              <a:solidFill>
                <a:schemeClr val="bg1"/>
              </a:solidFill>
              <a:latin typeface="Tahoma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5171480" y="3223123"/>
            <a:ext cx="789764" cy="337"/>
          </a:xfrm>
          <a:prstGeom prst="straightConnector1">
            <a:avLst/>
          </a:prstGeom>
          <a:ln w="12700">
            <a:solidFill>
              <a:srgbClr val="00E296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492443"/>
          </a:xfrm>
        </p:spPr>
        <p:txBody>
          <a:bodyPr/>
          <a:lstStyle/>
          <a:p>
            <a:r>
              <a:rPr lang="ko-KR" altLang="en-US" sz="3200" dirty="0"/>
              <a:t>고급 복구 기능 </a:t>
            </a:r>
            <a:r>
              <a:rPr lang="en-US" altLang="ko-KR" sz="3200" dirty="0"/>
              <a:t>- </a:t>
            </a:r>
            <a:r>
              <a:rPr lang="en-US" sz="3200" dirty="0"/>
              <a:t>AWS </a:t>
            </a:r>
            <a:r>
              <a:rPr lang="ko-KR" altLang="en-US" sz="3200" dirty="0"/>
              <a:t>와</a:t>
            </a:r>
            <a:r>
              <a:rPr lang="en-US" sz="3200" dirty="0"/>
              <a:t> Azure</a:t>
            </a:r>
            <a:r>
              <a:rPr lang="ko-KR" altLang="en-US" sz="3200" dirty="0"/>
              <a:t>로 직접 복구</a:t>
            </a:r>
            <a:endParaRPr lang="ru-RU" sz="32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F6E0327-4CC9-4DEB-8C00-C31F7E375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1799" y="1601623"/>
            <a:ext cx="781050" cy="7524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643A1E-5825-41E1-9D8F-A178AFB2E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8841" y="3117712"/>
            <a:ext cx="457200" cy="266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2660695-A169-48F0-81F5-8FBA1FC48F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2478" y="4424977"/>
            <a:ext cx="533400" cy="266700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1818848" y="3631156"/>
            <a:ext cx="112408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bg1"/>
                </a:solidFill>
                <a:latin typeface="Tahoma"/>
              </a:rPr>
              <a:t>백업 저장소</a:t>
            </a:r>
            <a:endParaRPr lang="en-US" sz="1100" dirty="0">
              <a:solidFill>
                <a:schemeClr val="bg1"/>
              </a:solidFill>
              <a:latin typeface="Tahoma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32045" y="3251173"/>
            <a:ext cx="1188000" cy="0"/>
          </a:xfrm>
          <a:prstGeom prst="straightConnector1">
            <a:avLst/>
          </a:prstGeom>
          <a:ln w="12700">
            <a:solidFill>
              <a:srgbClr val="00E29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/>
          <p:cNvCxnSpPr/>
          <p:nvPr/>
        </p:nvCxnSpPr>
        <p:spPr>
          <a:xfrm rot="10800000">
            <a:off x="1140748" y="1962062"/>
            <a:ext cx="972000" cy="1143194"/>
          </a:xfrm>
          <a:prstGeom prst="bentConnector3">
            <a:avLst>
              <a:gd name="adj1" fmla="val 27595"/>
            </a:avLst>
          </a:prstGeom>
          <a:ln w="12700">
            <a:solidFill>
              <a:srgbClr val="00E29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/>
          <p:nvPr/>
        </p:nvCxnSpPr>
        <p:spPr>
          <a:xfrm rot="10800000" flipV="1">
            <a:off x="1195160" y="3415133"/>
            <a:ext cx="935294" cy="1143194"/>
          </a:xfrm>
          <a:prstGeom prst="bentConnector3">
            <a:avLst>
              <a:gd name="adj1" fmla="val 33461"/>
            </a:avLst>
          </a:prstGeom>
          <a:ln w="12700">
            <a:solidFill>
              <a:srgbClr val="00E29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B8E95893-0473-4E08-B2F8-4CCBC86CA1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0444" y="1826184"/>
            <a:ext cx="272484" cy="27248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A8C0105-8439-4A63-AF8E-617924CE85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0444" y="3136366"/>
            <a:ext cx="272484" cy="272484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FBE3E765-D04F-46F4-98C8-41E784D85A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10444" y="4420504"/>
            <a:ext cx="272484" cy="27248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D94AA7A-58EF-475D-912A-D4AD6A454A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09510" y="3057128"/>
            <a:ext cx="413632" cy="435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2826368-A318-46F0-967B-54F01DECED94}"/>
              </a:ext>
            </a:extLst>
          </p:cNvPr>
          <p:cNvGrpSpPr/>
          <p:nvPr/>
        </p:nvGrpSpPr>
        <p:grpSpPr>
          <a:xfrm>
            <a:off x="6016153" y="2764158"/>
            <a:ext cx="776175" cy="1137690"/>
            <a:chOff x="6009429" y="2548997"/>
            <a:chExt cx="776175" cy="1137690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130341" y="2548997"/>
              <a:ext cx="489960" cy="915863"/>
            </a:xfrm>
            <a:prstGeom prst="rect">
              <a:avLst/>
            </a:prstGeom>
            <a:ln w="19050">
              <a:solidFill>
                <a:schemeClr val="bg1">
                  <a:alpha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800">
                <a:solidFill>
                  <a:schemeClr val="bg1"/>
                </a:solidFill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009429" y="3455855"/>
              <a:ext cx="776175" cy="2308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defRPr/>
              </a:pPr>
              <a:r>
                <a:rPr lang="ko-KR" altLang="en-US" sz="900" dirty="0">
                  <a:solidFill>
                    <a:schemeClr val="bg1"/>
                  </a:solidFill>
                  <a:latin typeface="Tahoma"/>
                </a:rPr>
                <a:t>복구된 </a:t>
              </a:r>
              <a:r>
                <a:rPr lang="en-US" altLang="ko-KR" sz="900" dirty="0">
                  <a:solidFill>
                    <a:schemeClr val="bg1"/>
                  </a:solidFill>
                  <a:latin typeface="Tahoma"/>
                </a:rPr>
                <a:t>VMs</a:t>
              </a:r>
              <a:endParaRPr lang="en-US" sz="900" dirty="0">
                <a:solidFill>
                  <a:schemeClr val="bg1"/>
                </a:solidFill>
                <a:latin typeface="Tahoma"/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700F106-F0D9-4B70-BE36-2F1CEE6C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35576" y="2636223"/>
              <a:ext cx="342900" cy="342900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DADE50D8-E058-4FFD-B3C8-4C4AE7D40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35576" y="3075830"/>
              <a:ext cx="342900" cy="342900"/>
            </a:xfrm>
            <a:prstGeom prst="rect">
              <a:avLst/>
            </a:prstGeom>
          </p:spPr>
        </p:pic>
      </p:grpSp>
      <p:cxnSp>
        <p:nvCxnSpPr>
          <p:cNvPr id="60" name="Straight Arrow Connector 59"/>
          <p:cNvCxnSpPr/>
          <p:nvPr/>
        </p:nvCxnSpPr>
        <p:spPr>
          <a:xfrm flipV="1">
            <a:off x="6885816" y="3222113"/>
            <a:ext cx="1005276" cy="1010"/>
          </a:xfrm>
          <a:prstGeom prst="straightConnector1">
            <a:avLst/>
          </a:prstGeom>
          <a:ln w="12700">
            <a:solidFill>
              <a:srgbClr val="00E29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5141B117-6F6C-4D2C-AA1D-B232D6E8A9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176023" y="3023423"/>
            <a:ext cx="508700" cy="37483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902E6A48-853F-4B28-9B05-85BAE51E62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619105" y="3072860"/>
            <a:ext cx="323850" cy="32385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76CCAFF-1475-486F-BF3B-5753BB3BBECD}"/>
              </a:ext>
            </a:extLst>
          </p:cNvPr>
          <p:cNvGrpSpPr/>
          <p:nvPr/>
        </p:nvGrpSpPr>
        <p:grpSpPr>
          <a:xfrm>
            <a:off x="4783443" y="2187833"/>
            <a:ext cx="1606998" cy="368746"/>
            <a:chOff x="4678381" y="2220775"/>
            <a:chExt cx="1824590" cy="405947"/>
          </a:xfrm>
        </p:grpSpPr>
        <p:pic>
          <p:nvPicPr>
            <p:cNvPr id="32" name="Picture 8" descr="Afbeeldingsresultaat voor aws white transparent logo">
              <a:extLst>
                <a:ext uri="{FF2B5EF4-FFF2-40B4-BE49-F238E27FC236}">
                  <a16:creationId xmlns:a16="http://schemas.microsoft.com/office/drawing/2014/main" id="{F8AECA78-14E4-43E9-AA45-C151BB053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381" y="2220775"/>
              <a:ext cx="761149" cy="405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Afbeeldingsresultaat voor azure white logo transparent">
              <a:extLst>
                <a:ext uri="{FF2B5EF4-FFF2-40B4-BE49-F238E27FC236}">
                  <a16:creationId xmlns:a16="http://schemas.microsoft.com/office/drawing/2014/main" id="{9FC2FE88-CDC4-4A90-ADF7-B7C25C53F6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775" y="2245757"/>
              <a:ext cx="986196" cy="270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9F14185F-ED84-4EC0-8A54-2B746CC4BAAE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백업 및 복제 데이터를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AWS, Azure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손쉬운 자동 변환 제공하며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퍼블릭 클라우드를 저렴한 비용으로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센터로 활용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Content Placeholder 26">
            <a:extLst>
              <a:ext uri="{FF2B5EF4-FFF2-40B4-BE49-F238E27FC236}">
                <a16:creationId xmlns:a16="http://schemas.microsoft.com/office/drawing/2014/main" id="{6CA61382-6D40-4C77-B9E9-EE8F4D2A0E6C}"/>
              </a:ext>
            </a:extLst>
          </p:cNvPr>
          <p:cNvSpPr txBox="1">
            <a:spLocks/>
          </p:cNvSpPr>
          <p:nvPr/>
        </p:nvSpPr>
        <p:spPr>
          <a:xfrm>
            <a:off x="2953836" y="4165346"/>
            <a:ext cx="6009939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sz="1100" dirty="0"/>
              <a:t>백업</a:t>
            </a:r>
            <a:r>
              <a:rPr lang="en-US" altLang="ko-KR" sz="1100" dirty="0"/>
              <a:t> </a:t>
            </a:r>
            <a:r>
              <a:rPr lang="ko-KR" altLang="en-US" sz="1100" dirty="0"/>
              <a:t>데이터</a:t>
            </a:r>
            <a:r>
              <a:rPr lang="ko-KR" sz="1100" dirty="0"/>
              <a:t>를 </a:t>
            </a:r>
            <a:r>
              <a:rPr lang="ko-KR" sz="1100" dirty="0" err="1"/>
              <a:t>Amazon</a:t>
            </a:r>
            <a:r>
              <a:rPr lang="ko-KR" sz="1100" dirty="0"/>
              <a:t> S3 또는 Microsoft </a:t>
            </a:r>
            <a:r>
              <a:rPr lang="ko-KR" sz="1100" dirty="0" err="1"/>
              <a:t>Blob</a:t>
            </a:r>
            <a:r>
              <a:rPr lang="ko-KR" sz="1100" dirty="0"/>
              <a:t> </a:t>
            </a:r>
            <a:r>
              <a:rPr lang="ko-KR" sz="1100" dirty="0" err="1"/>
              <a:t>Storage로</a:t>
            </a:r>
            <a:r>
              <a:rPr lang="ko-KR" sz="1100" dirty="0"/>
              <a:t> 업로드합니다.</a:t>
            </a:r>
            <a:endParaRPr lang="en-GB" sz="1100" dirty="0"/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/>
              <a:t>Amazon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업로드된</a:t>
            </a:r>
            <a:r>
              <a:rPr lang="ko-KR" altLang="en-US" sz="1100" dirty="0"/>
              <a:t> 백업 데이터는 </a:t>
            </a:r>
            <a:r>
              <a:rPr lang="en-US" altLang="ko-KR" sz="1100" dirty="0"/>
              <a:t>S3</a:t>
            </a:r>
            <a:r>
              <a:rPr lang="ko-KR" altLang="en-US" sz="1100" dirty="0"/>
              <a:t>에 원시 형식으로 저장됩니다</a:t>
            </a:r>
            <a:r>
              <a:rPr lang="ko-KR" sz="1100" dirty="0"/>
              <a:t>.</a:t>
            </a:r>
            <a:endParaRPr lang="en-GB" sz="1100" dirty="0"/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/>
              <a:t>Azure</a:t>
            </a:r>
            <a:r>
              <a:rPr lang="ko-KR" altLang="en-US" sz="1100" dirty="0"/>
              <a:t>에 </a:t>
            </a:r>
            <a:r>
              <a:rPr lang="ko-KR" altLang="en-US" sz="1100" dirty="0" err="1"/>
              <a:t>업로드된</a:t>
            </a:r>
            <a:r>
              <a:rPr lang="ko-KR" altLang="en-US" sz="1100" dirty="0"/>
              <a:t> 백업 데이터는</a:t>
            </a:r>
            <a:r>
              <a:rPr lang="en-US" altLang="ko-KR" sz="1100" dirty="0"/>
              <a:t>VHD </a:t>
            </a:r>
            <a:r>
              <a:rPr lang="ko-KR" altLang="en-US" sz="1100" dirty="0"/>
              <a:t>형식으로 변환되어 </a:t>
            </a:r>
            <a:r>
              <a:rPr lang="en-US" altLang="ko-KR" sz="1100" dirty="0"/>
              <a:t>Blob </a:t>
            </a:r>
            <a:r>
              <a:rPr lang="ko-KR" altLang="en-US" sz="1100" dirty="0"/>
              <a:t>스토리지에 업로드 됩니다</a:t>
            </a:r>
            <a:r>
              <a:rPr lang="en-US" altLang="ko-KR" sz="1100" dirty="0"/>
              <a:t>.</a:t>
            </a:r>
            <a:endParaRPr lang="en-GB" sz="1100" dirty="0"/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sz="1100" dirty="0"/>
              <a:t>공용 클라우드 작업 내에서는 Veeam 소프트웨어가 필요하지 않습니다. </a:t>
            </a:r>
          </a:p>
        </p:txBody>
      </p:sp>
    </p:spTree>
    <p:extLst>
      <p:ext uri="{BB962C8B-B14F-4D97-AF65-F5344CB8AC3E}">
        <p14:creationId xmlns:p14="http://schemas.microsoft.com/office/powerpoint/2010/main" val="2696873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3" grpId="0" animBg="1"/>
      <p:bldP spid="61" grpId="0" animBg="1"/>
      <p:bldP spid="71" grpId="0" animBg="1"/>
      <p:bldP spid="81" grpId="0" animBg="1"/>
      <p:bldP spid="8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데이터 복제 수행 방식 및 보관 주기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F5E52-243C-4A3C-ACD0-7A0982FD0F58}"/>
              </a:ext>
            </a:extLst>
          </p:cNvPr>
          <p:cNvSpPr txBox="1"/>
          <p:nvPr/>
        </p:nvSpPr>
        <p:spPr>
          <a:xfrm>
            <a:off x="4751388" y="1430640"/>
            <a:ext cx="3744912" cy="3193748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 lvl="1">
              <a:spcAft>
                <a:spcPts val="600"/>
              </a:spcAft>
              <a:buClr>
                <a:srgbClr val="93EB20"/>
              </a:buClr>
            </a:pPr>
            <a:endParaRPr lang="en-GB" altLang="ko-KR" sz="10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Clr>
                <a:srgbClr val="93EB20"/>
              </a:buClr>
            </a:pPr>
            <a:endParaRPr lang="en-GB" altLang="ko-KR" sz="1000" dirty="0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  <a:buClr>
                <a:srgbClr val="93EB20"/>
              </a:buClr>
            </a:pPr>
            <a:endParaRPr lang="en-GB" altLang="ko-KR" sz="1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Clr>
                <a:srgbClr val="93EB20"/>
              </a:buClr>
            </a:pP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bg1"/>
                </a:solidFill>
              </a:rPr>
              <a:t>Immediate Copy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백업 완료 후 즉시 백업 사본 생성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bg1"/>
                </a:solidFill>
              </a:rPr>
              <a:t>Periodic Copy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FFFF"/>
                </a:solidFill>
              </a:rPr>
              <a:t>특정 시간 단위 반복 수행</a:t>
            </a:r>
            <a:endParaRPr lang="en-US" altLang="ko-KR" sz="1000" dirty="0">
              <a:solidFill>
                <a:srgbClr val="FFFFFF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FFFF"/>
                </a:solidFill>
              </a:rPr>
              <a:t>시작 시간 설정</a:t>
            </a:r>
            <a:endParaRPr lang="en-US" altLang="ko-KR" sz="1000" dirty="0">
              <a:solidFill>
                <a:srgbClr val="FFFFFF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FFFFFF"/>
                </a:solidFill>
              </a:rPr>
              <a:t>분</a:t>
            </a:r>
            <a:r>
              <a:rPr lang="en-US" altLang="ko-KR" sz="1000" dirty="0">
                <a:solidFill>
                  <a:srgbClr val="FFFFFF"/>
                </a:solidFill>
              </a:rPr>
              <a:t>, </a:t>
            </a:r>
            <a:r>
              <a:rPr lang="ko-KR" altLang="en-US" sz="1000" dirty="0">
                <a:solidFill>
                  <a:srgbClr val="FFFFFF"/>
                </a:solidFill>
              </a:rPr>
              <a:t>시간</a:t>
            </a:r>
            <a:r>
              <a:rPr lang="en-US" altLang="ko-KR" sz="1000" dirty="0">
                <a:solidFill>
                  <a:srgbClr val="FFFFFF"/>
                </a:solidFill>
              </a:rPr>
              <a:t>, </a:t>
            </a:r>
            <a:r>
              <a:rPr lang="ko-KR" altLang="en-US" sz="1000" dirty="0">
                <a:solidFill>
                  <a:srgbClr val="FFFFFF"/>
                </a:solidFill>
              </a:rPr>
              <a:t>일 </a:t>
            </a:r>
            <a:endParaRPr lang="en-US" altLang="ko-KR" sz="1000" dirty="0">
              <a:solidFill>
                <a:srgbClr val="FFFFFF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복사 데이터에 대한 별도 보관 주기 설정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주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월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년 보관 주기 설정</a:t>
            </a:r>
            <a:endParaRPr lang="en-US" altLang="ko-KR" sz="10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7541DF-C931-4A52-AE79-2ECEED70935F}"/>
              </a:ext>
            </a:extLst>
          </p:cNvPr>
          <p:cNvGrpSpPr/>
          <p:nvPr/>
        </p:nvGrpSpPr>
        <p:grpSpPr>
          <a:xfrm>
            <a:off x="576263" y="1371261"/>
            <a:ext cx="3887787" cy="3253127"/>
            <a:chOff x="576263" y="1364287"/>
            <a:chExt cx="3202384" cy="2371637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AD7FCF7C-C27D-4F4C-9D17-72A0E3A70FE3}"/>
                </a:ext>
              </a:extLst>
            </p:cNvPr>
            <p:cNvSpPr/>
            <p:nvPr/>
          </p:nvSpPr>
          <p:spPr bwMode="auto">
            <a:xfrm>
              <a:off x="576263" y="1407576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50E5-D3A3-4E0B-916E-948DDF539F6F}"/>
                </a:ext>
              </a:extLst>
            </p:cNvPr>
            <p:cNvSpPr txBox="1"/>
            <p:nvPr/>
          </p:nvSpPr>
          <p:spPr>
            <a:xfrm>
              <a:off x="1671072" y="1364287"/>
              <a:ext cx="1012766" cy="100970"/>
            </a:xfrm>
            <a:prstGeom prst="rect">
              <a:avLst/>
            </a:prstGeom>
            <a:solidFill>
              <a:srgbClr val="003738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Backup Copy</a:t>
              </a:r>
            </a:p>
          </p:txBody>
        </p:sp>
      </p:grp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손쉽게 백업 데이터 사본 생성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보관 주기 설정 </a:t>
            </a:r>
            <a:endParaRPr lang="en-US" altLang="ko-KR" sz="1400" b="1" dirty="0">
              <a:solidFill>
                <a:srgbClr val="93EB2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3047F7-ED02-469C-AEFE-7D384989CC52}"/>
              </a:ext>
            </a:extLst>
          </p:cNvPr>
          <p:cNvSpPr txBox="1"/>
          <p:nvPr/>
        </p:nvSpPr>
        <p:spPr>
          <a:xfrm>
            <a:off x="531639" y="1500629"/>
            <a:ext cx="2204473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100" b="1" i="1" u="sng" dirty="0">
                <a:solidFill>
                  <a:schemeClr val="bg1"/>
                </a:solidFill>
              </a:rPr>
              <a:t>Immediate Copy(Mirroring)</a:t>
            </a:r>
            <a:endParaRPr lang="ko-KR" altLang="en-US" sz="1100" b="1" i="1" u="sng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70F6A8E-B53A-4909-BD41-5ED93D8972E1}"/>
              </a:ext>
            </a:extLst>
          </p:cNvPr>
          <p:cNvGrpSpPr/>
          <p:nvPr/>
        </p:nvGrpSpPr>
        <p:grpSpPr>
          <a:xfrm>
            <a:off x="576263" y="1710506"/>
            <a:ext cx="3887788" cy="1200584"/>
            <a:chOff x="477922" y="1710506"/>
            <a:chExt cx="4094357" cy="1201144"/>
          </a:xfrm>
        </p:grpSpPr>
        <p:pic>
          <p:nvPicPr>
            <p:cNvPr id="30" name="Graphic 51">
              <a:extLst>
                <a:ext uri="{FF2B5EF4-FFF2-40B4-BE49-F238E27FC236}">
                  <a16:creationId xmlns:a16="http://schemas.microsoft.com/office/drawing/2014/main" id="{C7CE7487-512B-4835-86F5-A94D786B4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667" y="1954160"/>
              <a:ext cx="410835" cy="534085"/>
            </a:xfrm>
            <a:prstGeom prst="rect">
              <a:avLst/>
            </a:prstGeom>
          </p:spPr>
        </p:pic>
        <p:pic>
          <p:nvPicPr>
            <p:cNvPr id="60" name="Graphic 71">
              <a:extLst>
                <a:ext uri="{FF2B5EF4-FFF2-40B4-BE49-F238E27FC236}">
                  <a16:creationId xmlns:a16="http://schemas.microsoft.com/office/drawing/2014/main" id="{3DA1AE33-46D9-4785-A260-820643B5A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20182" y="1893539"/>
              <a:ext cx="489087" cy="656406"/>
            </a:xfrm>
            <a:prstGeom prst="rect">
              <a:avLst/>
            </a:prstGeom>
          </p:spPr>
        </p:pic>
        <p:pic>
          <p:nvPicPr>
            <p:cNvPr id="61" name="Graphic 55">
              <a:extLst>
                <a:ext uri="{FF2B5EF4-FFF2-40B4-BE49-F238E27FC236}">
                  <a16:creationId xmlns:a16="http://schemas.microsoft.com/office/drawing/2014/main" id="{4FF02145-A80A-4A85-9AE3-84DAF2FF3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6664" y="2014700"/>
              <a:ext cx="533739" cy="333587"/>
            </a:xfrm>
            <a:prstGeom prst="rect">
              <a:avLst/>
            </a:prstGeom>
          </p:spPr>
        </p:pic>
        <p:pic>
          <p:nvPicPr>
            <p:cNvPr id="62" name="Graphic 71">
              <a:extLst>
                <a:ext uri="{FF2B5EF4-FFF2-40B4-BE49-F238E27FC236}">
                  <a16:creationId xmlns:a16="http://schemas.microsoft.com/office/drawing/2014/main" id="{790E915D-E862-4BB6-BEB9-EBC8385D5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66814" y="1893000"/>
              <a:ext cx="489087" cy="656406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47243E1F-879B-484C-827A-023B9FC63C84}"/>
                </a:ext>
              </a:extLst>
            </p:cNvPr>
            <p:cNvCxnSpPr>
              <a:cxnSpLocks/>
              <a:stCxn id="60" idx="3"/>
              <a:endCxn id="62" idx="1"/>
            </p:cNvCxnSpPr>
            <p:nvPr/>
          </p:nvCxnSpPr>
          <p:spPr>
            <a:xfrm flipV="1">
              <a:off x="2309269" y="2221203"/>
              <a:ext cx="1457545" cy="539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2A875A3-1D53-4B1D-AC2D-7ABCA1164A47}"/>
                </a:ext>
              </a:extLst>
            </p:cNvPr>
            <p:cNvSpPr txBox="1"/>
            <p:nvPr/>
          </p:nvSpPr>
          <p:spPr>
            <a:xfrm>
              <a:off x="2627036" y="2348287"/>
              <a:ext cx="852440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00B492"/>
                  </a:solidFill>
                </a:rPr>
                <a:t>Backup Copy</a:t>
              </a:r>
              <a:endParaRPr lang="ko-KR" altLang="en-US" sz="900" dirty="0">
                <a:solidFill>
                  <a:srgbClr val="00B492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504C444-F72E-4EAC-BC30-AF41457526B2}"/>
                </a:ext>
              </a:extLst>
            </p:cNvPr>
            <p:cNvSpPr txBox="1"/>
            <p:nvPr/>
          </p:nvSpPr>
          <p:spPr>
            <a:xfrm>
              <a:off x="3444174" y="2533913"/>
              <a:ext cx="1128105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원격지 백업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Repository </a:t>
              </a:r>
              <a:r>
                <a:rPr lang="ko-KR" altLang="en-US" sz="900" dirty="0">
                  <a:solidFill>
                    <a:schemeClr val="bg1"/>
                  </a:solidFill>
                </a:rPr>
                <a:t>서버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6BF0083-5DC8-43EE-A932-BF35AC5499EF}"/>
                </a:ext>
              </a:extLst>
            </p:cNvPr>
            <p:cNvSpPr txBox="1"/>
            <p:nvPr/>
          </p:nvSpPr>
          <p:spPr>
            <a:xfrm>
              <a:off x="1559371" y="2542318"/>
              <a:ext cx="1042922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</a:rPr>
                <a:t>주센터</a:t>
              </a:r>
              <a:r>
                <a:rPr lang="ko-KR" altLang="en-US" sz="900" dirty="0">
                  <a:solidFill>
                    <a:schemeClr val="bg1"/>
                  </a:solidFill>
                </a:rPr>
                <a:t> 백업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Repository </a:t>
              </a:r>
              <a:r>
                <a:rPr lang="ko-KR" altLang="en-US" sz="900" dirty="0">
                  <a:solidFill>
                    <a:schemeClr val="bg1"/>
                  </a:solidFill>
                </a:rPr>
                <a:t>서버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356628-B1E7-4F88-99BD-AC1F52E81633}"/>
                </a:ext>
              </a:extLst>
            </p:cNvPr>
            <p:cNvSpPr txBox="1"/>
            <p:nvPr/>
          </p:nvSpPr>
          <p:spPr>
            <a:xfrm>
              <a:off x="477922" y="2532577"/>
              <a:ext cx="1042922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운영서버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915F8D0-6B8E-448F-8AC5-2B848B2AFCB1}"/>
                </a:ext>
              </a:extLst>
            </p:cNvPr>
            <p:cNvCxnSpPr>
              <a:stCxn id="30" idx="3"/>
              <a:endCxn id="60" idx="1"/>
            </p:cNvCxnSpPr>
            <p:nvPr/>
          </p:nvCxnSpPr>
          <p:spPr>
            <a:xfrm>
              <a:off x="1180502" y="2221203"/>
              <a:ext cx="639680" cy="539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olid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53AFBC-BD06-4056-A8D9-B847D8A491D5}"/>
                </a:ext>
              </a:extLst>
            </p:cNvPr>
            <p:cNvSpPr txBox="1"/>
            <p:nvPr/>
          </p:nvSpPr>
          <p:spPr>
            <a:xfrm>
              <a:off x="1089429" y="2221202"/>
              <a:ext cx="756822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00E296"/>
                  </a:solidFill>
                </a:rPr>
                <a:t>백업</a:t>
              </a:r>
              <a:endParaRPr lang="ko-KR" altLang="en-US" dirty="0">
                <a:solidFill>
                  <a:srgbClr val="00E296"/>
                </a:solidFill>
              </a:endParaRPr>
            </a:p>
          </p:txBody>
        </p:sp>
        <p:pic>
          <p:nvPicPr>
            <p:cNvPr id="51" name="Graphic 53">
              <a:extLst>
                <a:ext uri="{FF2B5EF4-FFF2-40B4-BE49-F238E27FC236}">
                  <a16:creationId xmlns:a16="http://schemas.microsoft.com/office/drawing/2014/main" id="{5B5104D5-EE0A-4F79-B329-66C564BDF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342441" y="1915402"/>
              <a:ext cx="202550" cy="20255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394D9B-E545-450F-AB7A-79DB6014BD7E}"/>
                </a:ext>
              </a:extLst>
            </p:cNvPr>
            <p:cNvSpPr txBox="1"/>
            <p:nvPr/>
          </p:nvSpPr>
          <p:spPr>
            <a:xfrm>
              <a:off x="2146046" y="1710506"/>
              <a:ext cx="1457545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>
                  <a:solidFill>
                    <a:schemeClr val="bg1"/>
                  </a:solidFill>
                </a:rPr>
                <a:t>백업 완료 후 즉시 수행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9C45339-79D2-4004-B59C-98846D3642FB}"/>
              </a:ext>
            </a:extLst>
          </p:cNvPr>
          <p:cNvSpPr txBox="1"/>
          <p:nvPr/>
        </p:nvSpPr>
        <p:spPr>
          <a:xfrm>
            <a:off x="531639" y="3067158"/>
            <a:ext cx="2204473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100" b="1" i="1" u="sng" dirty="0">
                <a:solidFill>
                  <a:schemeClr val="bg1"/>
                </a:solidFill>
              </a:rPr>
              <a:t>Periodic Copy(Pruning)</a:t>
            </a:r>
            <a:endParaRPr lang="ko-KR" altLang="en-US" sz="1100" b="1" i="1" u="sng" dirty="0">
              <a:solidFill>
                <a:schemeClr val="bg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07803B82-F6F4-498F-9F57-B6B29CCECE7B}"/>
              </a:ext>
            </a:extLst>
          </p:cNvPr>
          <p:cNvGrpSpPr/>
          <p:nvPr/>
        </p:nvGrpSpPr>
        <p:grpSpPr>
          <a:xfrm>
            <a:off x="576263" y="3340333"/>
            <a:ext cx="3887788" cy="1215382"/>
            <a:chOff x="477922" y="1769967"/>
            <a:chExt cx="4094357" cy="1141683"/>
          </a:xfrm>
        </p:grpSpPr>
        <p:pic>
          <p:nvPicPr>
            <p:cNvPr id="83" name="Graphic 51">
              <a:extLst>
                <a:ext uri="{FF2B5EF4-FFF2-40B4-BE49-F238E27FC236}">
                  <a16:creationId xmlns:a16="http://schemas.microsoft.com/office/drawing/2014/main" id="{C5174FDF-99F9-40D2-9842-B0562F247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667" y="1954160"/>
              <a:ext cx="410835" cy="534085"/>
            </a:xfrm>
            <a:prstGeom prst="rect">
              <a:avLst/>
            </a:prstGeom>
          </p:spPr>
        </p:pic>
        <p:pic>
          <p:nvPicPr>
            <p:cNvPr id="84" name="Graphic 71">
              <a:extLst>
                <a:ext uri="{FF2B5EF4-FFF2-40B4-BE49-F238E27FC236}">
                  <a16:creationId xmlns:a16="http://schemas.microsoft.com/office/drawing/2014/main" id="{A3E5B2A4-2FBD-4DBE-9496-9F9DB1838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20182" y="1893539"/>
              <a:ext cx="489087" cy="656406"/>
            </a:xfrm>
            <a:prstGeom prst="rect">
              <a:avLst/>
            </a:prstGeom>
          </p:spPr>
        </p:pic>
        <p:pic>
          <p:nvPicPr>
            <p:cNvPr id="85" name="Graphic 55">
              <a:extLst>
                <a:ext uri="{FF2B5EF4-FFF2-40B4-BE49-F238E27FC236}">
                  <a16:creationId xmlns:a16="http://schemas.microsoft.com/office/drawing/2014/main" id="{4493DF4E-C08C-4294-9122-923362B04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6664" y="2014700"/>
              <a:ext cx="533739" cy="333587"/>
            </a:xfrm>
            <a:prstGeom prst="rect">
              <a:avLst/>
            </a:prstGeom>
          </p:spPr>
        </p:pic>
        <p:pic>
          <p:nvPicPr>
            <p:cNvPr id="86" name="Graphic 71">
              <a:extLst>
                <a:ext uri="{FF2B5EF4-FFF2-40B4-BE49-F238E27FC236}">
                  <a16:creationId xmlns:a16="http://schemas.microsoft.com/office/drawing/2014/main" id="{416BFFE1-2CA3-4342-962F-25092F4C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66814" y="1893000"/>
              <a:ext cx="489087" cy="656406"/>
            </a:xfrm>
            <a:prstGeom prst="rect">
              <a:avLst/>
            </a:prstGeom>
          </p:spPr>
        </p:pic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E9B80941-9C16-4DFC-AE2C-BB56695CEB07}"/>
                </a:ext>
              </a:extLst>
            </p:cNvPr>
            <p:cNvCxnSpPr>
              <a:cxnSpLocks/>
              <a:stCxn id="84" idx="3"/>
              <a:endCxn id="86" idx="1"/>
            </p:cNvCxnSpPr>
            <p:nvPr/>
          </p:nvCxnSpPr>
          <p:spPr>
            <a:xfrm flipV="1">
              <a:off x="2309269" y="2221203"/>
              <a:ext cx="1457545" cy="539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ysDash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0B4C796-14A2-40C3-8C97-49759732EDAF}"/>
                </a:ext>
              </a:extLst>
            </p:cNvPr>
            <p:cNvSpPr txBox="1"/>
            <p:nvPr/>
          </p:nvSpPr>
          <p:spPr>
            <a:xfrm>
              <a:off x="2627036" y="2348287"/>
              <a:ext cx="852440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rgbClr val="00B492"/>
                  </a:solidFill>
                </a:rPr>
                <a:t>Backup Copy</a:t>
              </a:r>
              <a:endParaRPr lang="ko-KR" altLang="en-US" sz="900" dirty="0">
                <a:solidFill>
                  <a:srgbClr val="00B492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BCC3793-B848-402C-B940-34E400DF3B4B}"/>
                </a:ext>
              </a:extLst>
            </p:cNvPr>
            <p:cNvSpPr txBox="1"/>
            <p:nvPr/>
          </p:nvSpPr>
          <p:spPr>
            <a:xfrm>
              <a:off x="3444174" y="2533913"/>
              <a:ext cx="1128105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원격지 백업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Repository </a:t>
              </a:r>
              <a:r>
                <a:rPr lang="ko-KR" altLang="en-US" sz="900" dirty="0">
                  <a:solidFill>
                    <a:schemeClr val="bg1"/>
                  </a:solidFill>
                </a:rPr>
                <a:t>서버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34A0B57-C096-4BF4-B156-4C5AD3E90E21}"/>
                </a:ext>
              </a:extLst>
            </p:cNvPr>
            <p:cNvSpPr txBox="1"/>
            <p:nvPr/>
          </p:nvSpPr>
          <p:spPr>
            <a:xfrm>
              <a:off x="1559371" y="2542318"/>
              <a:ext cx="1042922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 err="1">
                  <a:solidFill>
                    <a:schemeClr val="bg1"/>
                  </a:solidFill>
                </a:rPr>
                <a:t>주센터</a:t>
              </a:r>
              <a:r>
                <a:rPr lang="ko-KR" altLang="en-US" sz="900" dirty="0">
                  <a:solidFill>
                    <a:schemeClr val="bg1"/>
                  </a:solidFill>
                </a:rPr>
                <a:t> 백업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Repository </a:t>
              </a:r>
              <a:r>
                <a:rPr lang="ko-KR" altLang="en-US" sz="900" dirty="0">
                  <a:solidFill>
                    <a:schemeClr val="bg1"/>
                  </a:solidFill>
                </a:rPr>
                <a:t>서버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16A22CC-45C3-4688-BC4A-AFE1CD36F83F}"/>
                </a:ext>
              </a:extLst>
            </p:cNvPr>
            <p:cNvSpPr txBox="1"/>
            <p:nvPr/>
          </p:nvSpPr>
          <p:spPr>
            <a:xfrm>
              <a:off x="477922" y="2532577"/>
              <a:ext cx="1042922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운영서버</a:t>
              </a:r>
            </a:p>
          </p:txBody>
        </p: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F9752508-4AC8-4A69-9F46-585B6D7A2C06}"/>
                </a:ext>
              </a:extLst>
            </p:cNvPr>
            <p:cNvCxnSpPr>
              <a:stCxn id="83" idx="3"/>
              <a:endCxn id="84" idx="1"/>
            </p:cNvCxnSpPr>
            <p:nvPr/>
          </p:nvCxnSpPr>
          <p:spPr>
            <a:xfrm>
              <a:off x="1180502" y="2221203"/>
              <a:ext cx="639680" cy="539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olid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BA81E05-6FDB-42A9-AC21-BF7560C3F001}"/>
                </a:ext>
              </a:extLst>
            </p:cNvPr>
            <p:cNvSpPr txBox="1"/>
            <p:nvPr/>
          </p:nvSpPr>
          <p:spPr>
            <a:xfrm>
              <a:off x="1089429" y="2221202"/>
              <a:ext cx="756822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rgbClr val="00E296"/>
                  </a:solidFill>
                </a:rPr>
                <a:t>백업</a:t>
              </a:r>
              <a:endParaRPr lang="ko-KR" altLang="en-US" dirty="0">
                <a:solidFill>
                  <a:srgbClr val="00E296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AF40BDE-BCE6-4DB3-BC7C-FC40609DB04C}"/>
                </a:ext>
              </a:extLst>
            </p:cNvPr>
            <p:cNvSpPr txBox="1"/>
            <p:nvPr/>
          </p:nvSpPr>
          <p:spPr>
            <a:xfrm>
              <a:off x="2509344" y="1769967"/>
              <a:ext cx="1457545" cy="21683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특정 시간 단위 수행</a:t>
              </a:r>
            </a:p>
          </p:txBody>
        </p:sp>
      </p:grpSp>
      <p:pic>
        <p:nvPicPr>
          <p:cNvPr id="96" name="Graphic 57">
            <a:extLst>
              <a:ext uri="{FF2B5EF4-FFF2-40B4-BE49-F238E27FC236}">
                <a16:creationId xmlns:a16="http://schemas.microsoft.com/office/drawing/2014/main" id="{731EECE2-EC06-49AB-BE54-5776B6A72D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3488" y="3465197"/>
            <a:ext cx="246924" cy="2469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9159F7-B407-477B-BA42-D29B0435CA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8981" y="1629809"/>
            <a:ext cx="1477323" cy="7917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AA60D9C-2271-487C-90C1-78348EFF00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94289" y="1485564"/>
            <a:ext cx="2044448" cy="10802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323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데이터 사본으로부터 손쉬운 복구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F5E52-243C-4A3C-ACD0-7A0982FD0F58}"/>
              </a:ext>
            </a:extLst>
          </p:cNvPr>
          <p:cNvSpPr txBox="1"/>
          <p:nvPr/>
        </p:nvSpPr>
        <p:spPr>
          <a:xfrm>
            <a:off x="4751388" y="1430640"/>
            <a:ext cx="3744912" cy="3193748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데이터 사본을 통한 복구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</a:rPr>
              <a:t>VM</a:t>
            </a:r>
            <a:r>
              <a:rPr lang="ko-KR" altLang="en-US" sz="1000" dirty="0">
                <a:solidFill>
                  <a:schemeClr val="bg1"/>
                </a:solidFill>
              </a:rPr>
              <a:t>으로 수분 이내 즉시 복구 </a:t>
            </a:r>
            <a:r>
              <a:rPr lang="en-US" altLang="ko-KR" sz="1000" dirty="0">
                <a:solidFill>
                  <a:schemeClr val="bg1"/>
                </a:solidFill>
              </a:rPr>
              <a:t>(VMware, Hyper-V)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개별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폴더 단위 복구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어플리케이션</a:t>
            </a:r>
            <a:r>
              <a:rPr lang="en-US" altLang="ko-KR" sz="1000" dirty="0">
                <a:solidFill>
                  <a:schemeClr val="bg1"/>
                </a:solidFill>
              </a:rPr>
              <a:t>/</a:t>
            </a:r>
            <a:r>
              <a:rPr lang="ko-KR" altLang="en-US" sz="1000" dirty="0">
                <a:solidFill>
                  <a:schemeClr val="bg1"/>
                </a:solidFill>
              </a:rPr>
              <a:t>데이터베이스 복구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퍼블릭 클라우드 </a:t>
            </a:r>
            <a:r>
              <a:rPr lang="en-US" altLang="ko-KR" sz="1000" dirty="0">
                <a:solidFill>
                  <a:schemeClr val="bg1"/>
                </a:solidFill>
              </a:rPr>
              <a:t>VM</a:t>
            </a:r>
            <a:r>
              <a:rPr lang="ko-KR" altLang="en-US" sz="1000" dirty="0">
                <a:solidFill>
                  <a:schemeClr val="bg1"/>
                </a:solidFill>
              </a:rPr>
              <a:t>으로 자동 복구 </a:t>
            </a:r>
            <a:r>
              <a:rPr lang="en-US" altLang="ko-KR" sz="1000" dirty="0">
                <a:solidFill>
                  <a:schemeClr val="bg1"/>
                </a:solidFill>
              </a:rPr>
              <a:t>(AWS, Azure)</a:t>
            </a:r>
            <a:endParaRPr lang="en-US" altLang="ko-KR" sz="12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b="1" dirty="0" err="1">
                <a:solidFill>
                  <a:srgbClr val="00E296"/>
                </a:solidFill>
              </a:rPr>
              <a:t>주센터</a:t>
            </a:r>
            <a:r>
              <a:rPr lang="ko-KR" altLang="en-US" sz="1200" b="1" dirty="0">
                <a:solidFill>
                  <a:srgbClr val="00E296"/>
                </a:solidFill>
              </a:rPr>
              <a:t> 장애 시 별도의 작업 없이 즉시 백업 데이터 사본 사용</a:t>
            </a:r>
            <a:endParaRPr lang="en-GB" altLang="ko-KR" sz="1200" b="1" dirty="0">
              <a:solidFill>
                <a:srgbClr val="00E296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타사의 경우 카탈로그 재생성 작업 필요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285750" lvl="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FFFFFF"/>
                </a:solidFill>
              </a:rPr>
              <a:t>저비용 손쉬운 </a:t>
            </a:r>
            <a:r>
              <a:rPr lang="en-US" altLang="ko-KR" sz="1200" dirty="0">
                <a:solidFill>
                  <a:srgbClr val="FFFFFF"/>
                </a:solidFill>
              </a:rPr>
              <a:t>DR </a:t>
            </a:r>
            <a:r>
              <a:rPr lang="ko-KR" altLang="en-US" sz="1200" dirty="0">
                <a:solidFill>
                  <a:srgbClr val="FFFFFF"/>
                </a:solidFill>
              </a:rPr>
              <a:t>구성 </a:t>
            </a:r>
            <a:r>
              <a:rPr lang="en-US" altLang="ko-KR" sz="1200" dirty="0">
                <a:solidFill>
                  <a:srgbClr val="FFFFFF"/>
                </a:solidFill>
              </a:rPr>
              <a:t>(</a:t>
            </a:r>
            <a:r>
              <a:rPr lang="ko-KR" altLang="en-US" sz="1200" dirty="0" err="1">
                <a:solidFill>
                  <a:srgbClr val="FFFFFF"/>
                </a:solidFill>
              </a:rPr>
              <a:t>퍼블릭클라우드</a:t>
            </a:r>
            <a:r>
              <a:rPr lang="en-US" altLang="ko-KR" sz="1200" dirty="0">
                <a:solidFill>
                  <a:srgbClr val="FFFFFF"/>
                </a:solidFill>
              </a:rPr>
              <a:t>, DR)</a:t>
            </a:r>
          </a:p>
          <a:p>
            <a:pPr marL="285750" lvl="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endParaRPr lang="en-US" altLang="ko-KR" sz="1200" dirty="0">
              <a:solidFill>
                <a:srgbClr val="FFFFFF"/>
              </a:solidFill>
            </a:endParaRPr>
          </a:p>
          <a:p>
            <a:pPr marL="285750" lvl="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rgbClr val="FFFFFF"/>
                </a:solidFill>
              </a:rPr>
              <a:t>RTO 15</a:t>
            </a:r>
            <a:r>
              <a:rPr lang="ko-KR" altLang="en-US" sz="1200" dirty="0">
                <a:solidFill>
                  <a:srgbClr val="FFFFFF"/>
                </a:solidFill>
              </a:rPr>
              <a:t>분 유지</a:t>
            </a:r>
            <a:endParaRPr lang="en-US" altLang="ko-KR" sz="1200" dirty="0">
              <a:solidFill>
                <a:srgbClr val="FFFFFF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7541DF-C931-4A52-AE79-2ECEED70935F}"/>
              </a:ext>
            </a:extLst>
          </p:cNvPr>
          <p:cNvGrpSpPr/>
          <p:nvPr/>
        </p:nvGrpSpPr>
        <p:grpSpPr>
          <a:xfrm>
            <a:off x="576263" y="1371261"/>
            <a:ext cx="3887787" cy="3253127"/>
            <a:chOff x="576263" y="1364287"/>
            <a:chExt cx="3202384" cy="2371637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AD7FCF7C-C27D-4F4C-9D17-72A0E3A70FE3}"/>
                </a:ext>
              </a:extLst>
            </p:cNvPr>
            <p:cNvSpPr/>
            <p:nvPr/>
          </p:nvSpPr>
          <p:spPr bwMode="auto">
            <a:xfrm>
              <a:off x="576263" y="1407576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50E5-D3A3-4E0B-916E-948DDF539F6F}"/>
                </a:ext>
              </a:extLst>
            </p:cNvPr>
            <p:cNvSpPr txBox="1"/>
            <p:nvPr/>
          </p:nvSpPr>
          <p:spPr>
            <a:xfrm>
              <a:off x="1671072" y="1364287"/>
              <a:ext cx="1012766" cy="100970"/>
            </a:xfrm>
            <a:prstGeom prst="rect">
              <a:avLst/>
            </a:prstGeom>
            <a:solidFill>
              <a:srgbClr val="003738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Backup Copy </a:t>
              </a:r>
              <a:r>
                <a:rPr lang="ko-KR" alt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복구</a:t>
              </a:r>
              <a:endParaRPr lang="en-US" sz="900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 센터 재해 발생 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소프트웨어는 별도의 카탈로그 재생성 없이 데이터 사본을 즉시 사용함으로써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구성에 최적화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AA360A-E330-44A1-811F-7468B73F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90" y="2483801"/>
            <a:ext cx="1748466" cy="1087426"/>
          </a:xfrm>
          <a:prstGeom prst="rect">
            <a:avLst/>
          </a:prstGeom>
        </p:spPr>
      </p:pic>
      <p:sp>
        <p:nvSpPr>
          <p:cNvPr id="71" name="이등변 삼각형 70">
            <a:extLst>
              <a:ext uri="{FF2B5EF4-FFF2-40B4-BE49-F238E27FC236}">
                <a16:creationId xmlns:a16="http://schemas.microsoft.com/office/drawing/2014/main" id="{9EA96EE8-CE25-4B79-A880-F506F59D5AFC}"/>
              </a:ext>
            </a:extLst>
          </p:cNvPr>
          <p:cNvSpPr/>
          <p:nvPr/>
        </p:nvSpPr>
        <p:spPr bwMode="auto">
          <a:xfrm rot="16200000">
            <a:off x="1628725" y="2862913"/>
            <a:ext cx="1990531" cy="234548"/>
          </a:xfrm>
          <a:prstGeom prst="triangle">
            <a:avLst/>
          </a:prstGeom>
          <a:gradFill flip="none" rotWithShape="0">
            <a:gsLst>
              <a:gs pos="53132">
                <a:schemeClr val="bg1">
                  <a:lumMod val="8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2A0E762-0D35-460E-8A8D-D82969826664}"/>
              </a:ext>
            </a:extLst>
          </p:cNvPr>
          <p:cNvSpPr/>
          <p:nvPr/>
        </p:nvSpPr>
        <p:spPr bwMode="auto">
          <a:xfrm>
            <a:off x="2743588" y="1582156"/>
            <a:ext cx="1595697" cy="2904783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Graphic 6">
            <a:extLst>
              <a:ext uri="{FF2B5EF4-FFF2-40B4-BE49-F238E27FC236}">
                <a16:creationId xmlns:a16="http://schemas.microsoft.com/office/drawing/2014/main" id="{F1E99B57-DAA1-4D7A-BE73-36498086F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9066" y="3760915"/>
            <a:ext cx="489089" cy="51483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D77C42-44EC-47FA-BBC7-842F810472FE}"/>
              </a:ext>
            </a:extLst>
          </p:cNvPr>
          <p:cNvGrpSpPr/>
          <p:nvPr/>
        </p:nvGrpSpPr>
        <p:grpSpPr>
          <a:xfrm>
            <a:off x="3147653" y="2552851"/>
            <a:ext cx="854454" cy="843875"/>
            <a:chOff x="3147653" y="2673348"/>
            <a:chExt cx="854454" cy="843875"/>
          </a:xfrm>
        </p:grpSpPr>
        <p:pic>
          <p:nvPicPr>
            <p:cNvPr id="73" name="Graphic 44">
              <a:extLst>
                <a:ext uri="{FF2B5EF4-FFF2-40B4-BE49-F238E27FC236}">
                  <a16:creationId xmlns:a16="http://schemas.microsoft.com/office/drawing/2014/main" id="{1972AA86-D150-4696-98CE-4658206C1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47653" y="2736347"/>
              <a:ext cx="810529" cy="780876"/>
            </a:xfrm>
            <a:prstGeom prst="rect">
              <a:avLst/>
            </a:prstGeom>
          </p:spPr>
        </p:pic>
        <p:pic>
          <p:nvPicPr>
            <p:cNvPr id="75" name="Graphic 47">
              <a:extLst>
                <a:ext uri="{FF2B5EF4-FFF2-40B4-BE49-F238E27FC236}">
                  <a16:creationId xmlns:a16="http://schemas.microsoft.com/office/drawing/2014/main" id="{C7924073-457D-4BAE-8D13-7C2E4ECE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38903" y="2673348"/>
              <a:ext cx="115976" cy="115976"/>
            </a:xfrm>
            <a:prstGeom prst="rect">
              <a:avLst/>
            </a:prstGeom>
          </p:spPr>
        </p:pic>
        <p:pic>
          <p:nvPicPr>
            <p:cNvPr id="76" name="Graphic 47">
              <a:extLst>
                <a:ext uri="{FF2B5EF4-FFF2-40B4-BE49-F238E27FC236}">
                  <a16:creationId xmlns:a16="http://schemas.microsoft.com/office/drawing/2014/main" id="{BEAB6FCF-F8D0-467F-949B-2236F0F89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51916" y="2673348"/>
              <a:ext cx="115976" cy="115976"/>
            </a:xfrm>
            <a:prstGeom prst="rect">
              <a:avLst/>
            </a:prstGeom>
          </p:spPr>
        </p:pic>
        <p:pic>
          <p:nvPicPr>
            <p:cNvPr id="77" name="Graphic 47">
              <a:extLst>
                <a:ext uri="{FF2B5EF4-FFF2-40B4-BE49-F238E27FC236}">
                  <a16:creationId xmlns:a16="http://schemas.microsoft.com/office/drawing/2014/main" id="{672F762C-1FFF-4EED-BDCB-EA7AAB2D7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4929" y="2673348"/>
              <a:ext cx="115976" cy="115976"/>
            </a:xfrm>
            <a:prstGeom prst="rect">
              <a:avLst/>
            </a:prstGeom>
          </p:spPr>
        </p:pic>
        <p:pic>
          <p:nvPicPr>
            <p:cNvPr id="78" name="Graphic 47">
              <a:extLst>
                <a:ext uri="{FF2B5EF4-FFF2-40B4-BE49-F238E27FC236}">
                  <a16:creationId xmlns:a16="http://schemas.microsoft.com/office/drawing/2014/main" id="{E6625F79-9A14-457E-8152-1F3609FDB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86131" y="2673348"/>
              <a:ext cx="115976" cy="115976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5EB101-7CA5-4037-B961-19B9F24A872D}"/>
              </a:ext>
            </a:extLst>
          </p:cNvPr>
          <p:cNvGrpSpPr/>
          <p:nvPr/>
        </p:nvGrpSpPr>
        <p:grpSpPr>
          <a:xfrm>
            <a:off x="3076999" y="1625892"/>
            <a:ext cx="1048631" cy="655394"/>
            <a:chOff x="3028603" y="1751760"/>
            <a:chExt cx="1048631" cy="655394"/>
          </a:xfrm>
        </p:grpSpPr>
        <p:pic>
          <p:nvPicPr>
            <p:cNvPr id="70" name="Graphic 55">
              <a:extLst>
                <a:ext uri="{FF2B5EF4-FFF2-40B4-BE49-F238E27FC236}">
                  <a16:creationId xmlns:a16="http://schemas.microsoft.com/office/drawing/2014/main" id="{0469153F-0A32-4C1E-8ED7-D06EB7C02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28603" y="1751760"/>
              <a:ext cx="1048631" cy="655394"/>
            </a:xfrm>
            <a:prstGeom prst="rect">
              <a:avLst/>
            </a:prstGeom>
          </p:spPr>
        </p:pic>
        <p:pic>
          <p:nvPicPr>
            <p:cNvPr id="88" name="Graphic 53">
              <a:extLst>
                <a:ext uri="{FF2B5EF4-FFF2-40B4-BE49-F238E27FC236}">
                  <a16:creationId xmlns:a16="http://schemas.microsoft.com/office/drawing/2014/main" id="{47458BEC-F994-461D-8E1B-7F27AEE18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273543" y="2038424"/>
              <a:ext cx="279374" cy="279374"/>
            </a:xfrm>
            <a:prstGeom prst="rect">
              <a:avLst/>
            </a:prstGeom>
          </p:spPr>
        </p:pic>
        <p:pic>
          <p:nvPicPr>
            <p:cNvPr id="89" name="Graphic 53">
              <a:extLst>
                <a:ext uri="{FF2B5EF4-FFF2-40B4-BE49-F238E27FC236}">
                  <a16:creationId xmlns:a16="http://schemas.microsoft.com/office/drawing/2014/main" id="{951F213B-8874-4055-B36A-9B899012A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86790" y="2038424"/>
              <a:ext cx="279374" cy="279374"/>
            </a:xfrm>
            <a:prstGeom prst="rect">
              <a:avLst/>
            </a:prstGeom>
          </p:spPr>
        </p:pic>
      </p:grp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6EC6821-4A08-4DFD-87D3-F5E402D36F43}"/>
              </a:ext>
            </a:extLst>
          </p:cNvPr>
          <p:cNvCxnSpPr>
            <a:cxnSpLocks/>
            <a:endCxn id="88" idx="1"/>
          </p:cNvCxnSpPr>
          <p:nvPr/>
        </p:nvCxnSpPr>
        <p:spPr>
          <a:xfrm flipV="1">
            <a:off x="2496323" y="2052243"/>
            <a:ext cx="825616" cy="667895"/>
          </a:xfrm>
          <a:prstGeom prst="straightConnector1">
            <a:avLst/>
          </a:prstGeom>
          <a:noFill/>
          <a:ln w="12700">
            <a:solidFill>
              <a:srgbClr val="93EB20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3083FF1-AA91-4E7E-91D1-0A2921F09675}"/>
              </a:ext>
            </a:extLst>
          </p:cNvPr>
          <p:cNvCxnSpPr>
            <a:cxnSpLocks/>
          </p:cNvCxnSpPr>
          <p:nvPr/>
        </p:nvCxnSpPr>
        <p:spPr>
          <a:xfrm flipV="1">
            <a:off x="2413641" y="2711236"/>
            <a:ext cx="728225" cy="558068"/>
          </a:xfrm>
          <a:prstGeom prst="straightConnector1">
            <a:avLst/>
          </a:prstGeom>
          <a:noFill/>
          <a:ln w="12700">
            <a:solidFill>
              <a:srgbClr val="93EB20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75EE9F7-EFA2-4104-8768-915E0D9A8067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2407854" y="3269303"/>
            <a:ext cx="881212" cy="749028"/>
          </a:xfrm>
          <a:prstGeom prst="straightConnector1">
            <a:avLst/>
          </a:prstGeom>
          <a:noFill/>
          <a:ln w="12700">
            <a:solidFill>
              <a:srgbClr val="93EB20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C9BF2AC-76DC-4DA1-BE72-A67147BD3128}"/>
              </a:ext>
            </a:extLst>
          </p:cNvPr>
          <p:cNvSpPr txBox="1"/>
          <p:nvPr/>
        </p:nvSpPr>
        <p:spPr>
          <a:xfrm>
            <a:off x="2811428" y="2280107"/>
            <a:ext cx="1595697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</a:rPr>
              <a:t>AWS, Azure VM</a:t>
            </a:r>
            <a:r>
              <a:rPr lang="ko-KR" altLang="en-US" sz="700" dirty="0">
                <a:solidFill>
                  <a:schemeClr val="bg1"/>
                </a:solidFill>
              </a:rPr>
              <a:t>으로 복구</a:t>
            </a:r>
          </a:p>
        </p:txBody>
      </p:sp>
      <p:pic>
        <p:nvPicPr>
          <p:cNvPr id="90" name="Graphic 51">
            <a:extLst>
              <a:ext uri="{FF2B5EF4-FFF2-40B4-BE49-F238E27FC236}">
                <a16:creationId xmlns:a16="http://schemas.microsoft.com/office/drawing/2014/main" id="{F78725E5-099A-4FC1-AD12-445A578E19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01465" y="3925054"/>
            <a:ext cx="134892" cy="134892"/>
          </a:xfrm>
          <a:prstGeom prst="rect">
            <a:avLst/>
          </a:prstGeom>
        </p:spPr>
      </p:pic>
      <p:pic>
        <p:nvPicPr>
          <p:cNvPr id="91" name="Graphic 58">
            <a:extLst>
              <a:ext uri="{FF2B5EF4-FFF2-40B4-BE49-F238E27FC236}">
                <a16:creationId xmlns:a16="http://schemas.microsoft.com/office/drawing/2014/main" id="{DB89A7BB-AEF4-4681-BCF3-D7D13D799E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74158" y="3811387"/>
            <a:ext cx="127307" cy="113667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38FBF3B-AC44-4A6C-89FB-9C2E0CABE061}"/>
              </a:ext>
            </a:extLst>
          </p:cNvPr>
          <p:cNvSpPr txBox="1"/>
          <p:nvPr/>
        </p:nvSpPr>
        <p:spPr>
          <a:xfrm>
            <a:off x="2762955" y="3441700"/>
            <a:ext cx="1595697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가상화로 </a:t>
            </a:r>
            <a:r>
              <a:rPr lang="en-US" altLang="ko-KR" sz="700" dirty="0">
                <a:solidFill>
                  <a:schemeClr val="bg1"/>
                </a:solidFill>
              </a:rPr>
              <a:t>15</a:t>
            </a:r>
            <a:r>
              <a:rPr lang="ko-KR" altLang="en-US" sz="700" dirty="0">
                <a:solidFill>
                  <a:schemeClr val="bg1"/>
                </a:solidFill>
              </a:rPr>
              <a:t>분 이내 즉시 </a:t>
            </a:r>
            <a:r>
              <a:rPr lang="en-US" altLang="ko-KR" sz="700" dirty="0">
                <a:solidFill>
                  <a:schemeClr val="bg1"/>
                </a:solidFill>
              </a:rPr>
              <a:t>VM </a:t>
            </a:r>
            <a:r>
              <a:rPr lang="ko-KR" altLang="en-US" sz="700" dirty="0">
                <a:solidFill>
                  <a:schemeClr val="bg1"/>
                </a:solidFill>
              </a:rPr>
              <a:t>복구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8CB146B-94F3-45CD-8541-6690F7BB3F8E}"/>
              </a:ext>
            </a:extLst>
          </p:cNvPr>
          <p:cNvSpPr txBox="1"/>
          <p:nvPr/>
        </p:nvSpPr>
        <p:spPr>
          <a:xfrm>
            <a:off x="2762955" y="4276360"/>
            <a:ext cx="1595697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700" dirty="0">
                <a:solidFill>
                  <a:schemeClr val="bg1"/>
                </a:solidFill>
              </a:rPr>
              <a:t>파일</a:t>
            </a:r>
            <a:r>
              <a:rPr lang="en-US" altLang="ko-KR" sz="700" dirty="0">
                <a:solidFill>
                  <a:schemeClr val="bg1"/>
                </a:solidFill>
              </a:rPr>
              <a:t>, DB, BMR </a:t>
            </a:r>
            <a:r>
              <a:rPr lang="ko-KR" altLang="en-US" sz="700" dirty="0">
                <a:solidFill>
                  <a:schemeClr val="bg1"/>
                </a:solidFill>
              </a:rPr>
              <a:t>복구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333C8-C018-4C9A-ADFF-24351CD11B9F}"/>
              </a:ext>
            </a:extLst>
          </p:cNvPr>
          <p:cNvSpPr txBox="1"/>
          <p:nvPr/>
        </p:nvSpPr>
        <p:spPr>
          <a:xfrm>
            <a:off x="2556098" y="2546224"/>
            <a:ext cx="677018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복구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6AF5A6-7988-44D9-B905-86F919E952F4}"/>
              </a:ext>
            </a:extLst>
          </p:cNvPr>
          <p:cNvSpPr txBox="1"/>
          <p:nvPr/>
        </p:nvSpPr>
        <p:spPr>
          <a:xfrm>
            <a:off x="2556098" y="3145685"/>
            <a:ext cx="677018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복구</a:t>
            </a:r>
          </a:p>
        </p:txBody>
      </p:sp>
    </p:spTree>
    <p:extLst>
      <p:ext uri="{BB962C8B-B14F-4D97-AF65-F5344CB8AC3E}">
        <p14:creationId xmlns:p14="http://schemas.microsoft.com/office/powerpoint/2010/main" val="3647335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B9B4CC8-AF99-4488-820B-BA247241A6AB}"/>
              </a:ext>
            </a:extLst>
          </p:cNvPr>
          <p:cNvGrpSpPr/>
          <p:nvPr/>
        </p:nvGrpSpPr>
        <p:grpSpPr>
          <a:xfrm>
            <a:off x="5807084" y="2558839"/>
            <a:ext cx="3142208" cy="2007072"/>
            <a:chOff x="5807084" y="2297431"/>
            <a:chExt cx="3142208" cy="20070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6931F9-1932-4416-B193-7F45A4329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7084" y="2297431"/>
              <a:ext cx="1681025" cy="200707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9CC0F4-1CE1-42BA-8577-F78371A44A84}"/>
                </a:ext>
              </a:extLst>
            </p:cNvPr>
            <p:cNvSpPr txBox="1"/>
            <p:nvPr/>
          </p:nvSpPr>
          <p:spPr>
            <a:xfrm>
              <a:off x="7223297" y="2976424"/>
              <a:ext cx="1725995" cy="646331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ko-KR" sz="1800" dirty="0">
                  <a:solidFill>
                    <a:schemeClr val="bg1">
                      <a:lumMod val="95000"/>
                    </a:schemeClr>
                  </a:solidFill>
                </a:rPr>
                <a:t>DR 및</a:t>
              </a:r>
            </a:p>
            <a:p>
              <a:r>
                <a:rPr lang="ko-KR" sz="1800" dirty="0">
                  <a:solidFill>
                    <a:schemeClr val="bg1">
                      <a:lumMod val="95000"/>
                    </a:schemeClr>
                  </a:solidFill>
                </a:rPr>
                <a:t>마이그레이션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274029-2DB0-4C30-BDF1-2187DBA5A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492443"/>
          </a:xfrm>
        </p:spPr>
        <p:txBody>
          <a:bodyPr/>
          <a:lstStyle/>
          <a:p>
            <a:r>
              <a:rPr lang="ko-KR" altLang="en-US" sz="3200" dirty="0"/>
              <a:t>차세대 즉시 복구 엔진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B0DED4-412A-46D6-86EB-0A475C55FD3C}"/>
              </a:ext>
            </a:extLst>
          </p:cNvPr>
          <p:cNvSpPr txBox="1"/>
          <p:nvPr/>
        </p:nvSpPr>
        <p:spPr>
          <a:xfrm>
            <a:off x="524917" y="4557499"/>
            <a:ext cx="8095208" cy="21544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sz="1400" dirty="0">
                <a:solidFill>
                  <a:srgbClr val="93EB20"/>
                </a:solidFill>
              </a:rPr>
              <a:t>모든 Veeam 백</a:t>
            </a:r>
            <a:r>
              <a:rPr lang="ko-KR" altLang="en-US" sz="1400" dirty="0">
                <a:solidFill>
                  <a:srgbClr val="93EB20"/>
                </a:solidFill>
              </a:rPr>
              <a:t>업으로부터 다중</a:t>
            </a:r>
            <a:r>
              <a:rPr lang="ko-KR" sz="1400" dirty="0">
                <a:solidFill>
                  <a:srgbClr val="93EB20"/>
                </a:solidFill>
              </a:rPr>
              <a:t> </a:t>
            </a:r>
            <a:r>
              <a:rPr lang="ko-KR" sz="1400" dirty="0" err="1">
                <a:solidFill>
                  <a:srgbClr val="93EB20"/>
                </a:solidFill>
              </a:rPr>
              <a:t>VM</a:t>
            </a:r>
            <a:r>
              <a:rPr lang="ko-KR" altLang="en-US" sz="1400" dirty="0" err="1">
                <a:solidFill>
                  <a:srgbClr val="93EB20"/>
                </a:solidFill>
              </a:rPr>
              <a:t>들</a:t>
            </a:r>
            <a:r>
              <a:rPr lang="ko-KR" sz="1400" dirty="0" err="1">
                <a:solidFill>
                  <a:srgbClr val="93EB20"/>
                </a:solidFill>
              </a:rPr>
              <a:t>을</a:t>
            </a:r>
            <a:r>
              <a:rPr lang="ko-KR" sz="1400" dirty="0">
                <a:solidFill>
                  <a:srgbClr val="93EB20"/>
                </a:solidFill>
              </a:rPr>
              <a:t> 동시에 </a:t>
            </a:r>
            <a:r>
              <a:rPr lang="ko-KR" sz="1400" dirty="0" err="1">
                <a:solidFill>
                  <a:srgbClr val="93EB20"/>
                </a:solidFill>
              </a:rPr>
              <a:t>VMware</a:t>
            </a:r>
            <a:r>
              <a:rPr lang="ko-KR" sz="1400" dirty="0">
                <a:solidFill>
                  <a:srgbClr val="93EB20"/>
                </a:solidFill>
              </a:rPr>
              <a:t> </a:t>
            </a:r>
            <a:r>
              <a:rPr lang="ko-KR" sz="1400" dirty="0" err="1">
                <a:solidFill>
                  <a:srgbClr val="93EB20"/>
                </a:solidFill>
              </a:rPr>
              <a:t>vSphere로</a:t>
            </a:r>
            <a:r>
              <a:rPr lang="ko-KR" sz="1400" dirty="0">
                <a:solidFill>
                  <a:srgbClr val="93EB20"/>
                </a:solidFill>
              </a:rPr>
              <a:t> 즉시 복구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4E79F5-CB8C-4FC6-ABDB-0216300F66FA}"/>
              </a:ext>
            </a:extLst>
          </p:cNvPr>
          <p:cNvGrpSpPr/>
          <p:nvPr/>
        </p:nvGrpSpPr>
        <p:grpSpPr>
          <a:xfrm>
            <a:off x="6102052" y="1352381"/>
            <a:ext cx="2802270" cy="1348485"/>
            <a:chOff x="6102052" y="1090973"/>
            <a:chExt cx="2802270" cy="13484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D37C85-5813-454D-A913-6FDFA6207286}"/>
                </a:ext>
              </a:extLst>
            </p:cNvPr>
            <p:cNvSpPr txBox="1"/>
            <p:nvPr/>
          </p:nvSpPr>
          <p:spPr>
            <a:xfrm>
              <a:off x="7223298" y="1493627"/>
              <a:ext cx="1681024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ko-KR" sz="1800" dirty="0">
                  <a:solidFill>
                    <a:schemeClr val="bg1">
                      <a:lumMod val="95000"/>
                    </a:schemeClr>
                  </a:solidFill>
                </a:rPr>
                <a:t>클라우드 VM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</a:rPr>
                <a:t>s</a:t>
              </a:r>
              <a:endParaRPr lang="ko-KR" sz="1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C913DF-69D9-4BCC-AD8F-839CADD6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2052" y="1090973"/>
              <a:ext cx="1127790" cy="134848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CC3D65C-BDEE-4CD4-966C-68017AC81053}"/>
              </a:ext>
            </a:extLst>
          </p:cNvPr>
          <p:cNvGrpSpPr/>
          <p:nvPr/>
        </p:nvGrpSpPr>
        <p:grpSpPr>
          <a:xfrm>
            <a:off x="396316" y="2956898"/>
            <a:ext cx="2262849" cy="1280160"/>
            <a:chOff x="396316" y="2695490"/>
            <a:chExt cx="2262849" cy="128016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4553C0-E1DB-4936-BFDE-927507C95A4D}"/>
                </a:ext>
              </a:extLst>
            </p:cNvPr>
            <p:cNvSpPr txBox="1"/>
            <p:nvPr/>
          </p:nvSpPr>
          <p:spPr>
            <a:xfrm>
              <a:off x="396316" y="3114923"/>
              <a:ext cx="1306764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sz="1800" dirty="0">
                  <a:solidFill>
                    <a:schemeClr val="bg1">
                      <a:lumMod val="95000"/>
                    </a:schemeClr>
                  </a:solidFill>
                </a:rPr>
                <a:t>VM</a:t>
              </a:r>
              <a:r>
                <a:rPr lang="en-US" altLang="ko-KR" sz="1800" dirty="0">
                  <a:solidFill>
                    <a:schemeClr val="bg1">
                      <a:lumMod val="95000"/>
                    </a:schemeClr>
                  </a:solidFill>
                </a:rPr>
                <a:t>s</a:t>
              </a:r>
              <a:endParaRPr lang="ko-KR" sz="18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56ECC7-EEF6-439C-B7E5-3FE3410F9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3100" y="2695490"/>
              <a:ext cx="906065" cy="12801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EA896A7-928C-4023-8CF0-ECFFEA2612ED}"/>
              </a:ext>
            </a:extLst>
          </p:cNvPr>
          <p:cNvGrpSpPr/>
          <p:nvPr/>
        </p:nvGrpSpPr>
        <p:grpSpPr>
          <a:xfrm>
            <a:off x="396316" y="1428610"/>
            <a:ext cx="2171862" cy="1016813"/>
            <a:chOff x="396316" y="1167202"/>
            <a:chExt cx="2171862" cy="10168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E84D13-F739-4266-B5A0-B9F3A39EF9DC}"/>
                </a:ext>
              </a:extLst>
            </p:cNvPr>
            <p:cNvSpPr txBox="1"/>
            <p:nvPr/>
          </p:nvSpPr>
          <p:spPr>
            <a:xfrm>
              <a:off x="396316" y="1493627"/>
              <a:ext cx="1306764" cy="646331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sz="1800" dirty="0">
                  <a:solidFill>
                    <a:schemeClr val="bg1">
                      <a:lumMod val="95000"/>
                    </a:schemeClr>
                  </a:solidFill>
                </a:rPr>
                <a:t>물리 </a:t>
              </a:r>
              <a:br>
                <a:rPr lang="ko-KR" sz="1800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ko-KR" sz="1800" dirty="0">
                  <a:solidFill>
                    <a:schemeClr val="bg1">
                      <a:lumMod val="95000"/>
                    </a:schemeClr>
                  </a:solidFill>
                </a:rPr>
                <a:t>서버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396CE3-DD11-4E3A-9ABC-46095428E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08036" y="1167202"/>
              <a:ext cx="760142" cy="101681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EF1066-BB32-4D7C-965C-E73164B8241E}"/>
              </a:ext>
            </a:extLst>
          </p:cNvPr>
          <p:cNvGrpSpPr/>
          <p:nvPr/>
        </p:nvGrpSpPr>
        <p:grpSpPr>
          <a:xfrm>
            <a:off x="3863714" y="2248306"/>
            <a:ext cx="1306764" cy="1403100"/>
            <a:chOff x="3863714" y="1986898"/>
            <a:chExt cx="1306764" cy="140310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14A365E-4BFE-466B-B146-4DE101733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73683" y="1986898"/>
              <a:ext cx="666361" cy="66636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71E9945-25A6-4BB2-86FE-7ED6ACC60F5F}"/>
                </a:ext>
              </a:extLst>
            </p:cNvPr>
            <p:cNvSpPr txBox="1"/>
            <p:nvPr/>
          </p:nvSpPr>
          <p:spPr>
            <a:xfrm>
              <a:off x="3863714" y="3020666"/>
              <a:ext cx="1306764" cy="369332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sz="1800">
                  <a:solidFill>
                    <a:schemeClr val="bg1">
                      <a:lumMod val="95000"/>
                    </a:schemeClr>
                  </a:solidFill>
                </a:rPr>
                <a:t>vSphere</a:t>
              </a: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8DFB14-E7EE-4961-AAE1-077BF6FA8EC6}"/>
              </a:ext>
            </a:extLst>
          </p:cNvPr>
          <p:cNvSpPr/>
          <p:nvPr/>
        </p:nvSpPr>
        <p:spPr bwMode="auto">
          <a:xfrm rot="10800000">
            <a:off x="4661942" y="2981810"/>
            <a:ext cx="1469036" cy="239843"/>
          </a:xfrm>
          <a:custGeom>
            <a:avLst/>
            <a:gdLst>
              <a:gd name="connsiteX0" fmla="*/ 0 w 1566472"/>
              <a:gd name="connsiteY0" fmla="*/ 0 h 239843"/>
              <a:gd name="connsiteX1" fmla="*/ 1566472 w 1566472"/>
              <a:gd name="connsiteY1" fmla="*/ 0 h 239843"/>
              <a:gd name="connsiteX2" fmla="*/ 1566472 w 1566472"/>
              <a:gd name="connsiteY2" fmla="*/ 239843 h 23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6472" h="239843">
                <a:moveTo>
                  <a:pt x="0" y="0"/>
                </a:moveTo>
                <a:lnTo>
                  <a:pt x="1566472" y="0"/>
                </a:lnTo>
                <a:lnTo>
                  <a:pt x="1566472" y="239843"/>
                </a:lnTo>
              </a:path>
            </a:pathLst>
          </a:custGeom>
          <a:noFill/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F8ACFCB-6FF9-43DC-8E2F-1B804744805E}"/>
              </a:ext>
            </a:extLst>
          </p:cNvPr>
          <p:cNvSpPr/>
          <p:nvPr/>
        </p:nvSpPr>
        <p:spPr bwMode="auto">
          <a:xfrm rot="10800000" flipH="1">
            <a:off x="2848132" y="2981810"/>
            <a:ext cx="1497768" cy="239843"/>
          </a:xfrm>
          <a:custGeom>
            <a:avLst/>
            <a:gdLst>
              <a:gd name="connsiteX0" fmla="*/ 0 w 1566472"/>
              <a:gd name="connsiteY0" fmla="*/ 0 h 239843"/>
              <a:gd name="connsiteX1" fmla="*/ 1566472 w 1566472"/>
              <a:gd name="connsiteY1" fmla="*/ 0 h 239843"/>
              <a:gd name="connsiteX2" fmla="*/ 1566472 w 1566472"/>
              <a:gd name="connsiteY2" fmla="*/ 239843 h 23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6472" h="239843">
                <a:moveTo>
                  <a:pt x="0" y="0"/>
                </a:moveTo>
                <a:lnTo>
                  <a:pt x="1566472" y="0"/>
                </a:lnTo>
                <a:lnTo>
                  <a:pt x="1566472" y="239843"/>
                </a:lnTo>
              </a:path>
            </a:pathLst>
          </a:custGeom>
          <a:noFill/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3DA4428-9826-4252-94DE-DFD861F3EB69}"/>
              </a:ext>
            </a:extLst>
          </p:cNvPr>
          <p:cNvSpPr/>
          <p:nvPr/>
        </p:nvSpPr>
        <p:spPr bwMode="auto">
          <a:xfrm>
            <a:off x="2848132" y="1958278"/>
            <a:ext cx="1469036" cy="239843"/>
          </a:xfrm>
          <a:custGeom>
            <a:avLst/>
            <a:gdLst>
              <a:gd name="connsiteX0" fmla="*/ 0 w 1566472"/>
              <a:gd name="connsiteY0" fmla="*/ 0 h 239843"/>
              <a:gd name="connsiteX1" fmla="*/ 1566472 w 1566472"/>
              <a:gd name="connsiteY1" fmla="*/ 0 h 239843"/>
              <a:gd name="connsiteX2" fmla="*/ 1566472 w 1566472"/>
              <a:gd name="connsiteY2" fmla="*/ 239843 h 23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6472" h="239843">
                <a:moveTo>
                  <a:pt x="0" y="0"/>
                </a:moveTo>
                <a:lnTo>
                  <a:pt x="1566472" y="0"/>
                </a:lnTo>
                <a:lnTo>
                  <a:pt x="1566472" y="239843"/>
                </a:lnTo>
              </a:path>
            </a:pathLst>
          </a:custGeom>
          <a:noFill/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0"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B806744-D695-41A2-BB7F-FCB7664FE37D}"/>
              </a:ext>
            </a:extLst>
          </p:cNvPr>
          <p:cNvSpPr/>
          <p:nvPr/>
        </p:nvSpPr>
        <p:spPr bwMode="auto">
          <a:xfrm flipH="1">
            <a:off x="4633210" y="1958278"/>
            <a:ext cx="1497768" cy="239843"/>
          </a:xfrm>
          <a:custGeom>
            <a:avLst/>
            <a:gdLst>
              <a:gd name="connsiteX0" fmla="*/ 0 w 1566472"/>
              <a:gd name="connsiteY0" fmla="*/ 0 h 239843"/>
              <a:gd name="connsiteX1" fmla="*/ 1566472 w 1566472"/>
              <a:gd name="connsiteY1" fmla="*/ 0 h 239843"/>
              <a:gd name="connsiteX2" fmla="*/ 1566472 w 1566472"/>
              <a:gd name="connsiteY2" fmla="*/ 239843 h 239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6472" h="239843">
                <a:moveTo>
                  <a:pt x="0" y="0"/>
                </a:moveTo>
                <a:lnTo>
                  <a:pt x="1566472" y="0"/>
                </a:lnTo>
                <a:lnTo>
                  <a:pt x="1566472" y="239843"/>
                </a:lnTo>
              </a:path>
            </a:pathLst>
          </a:custGeom>
          <a:noFill/>
          <a:ln w="12700">
            <a:gradFill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5EAE6707-4F92-4EE6-80DA-4F8A4446E795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Any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vSphere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수분 이내 즉시 복구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2348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2" grpId="0" animBg="1"/>
      <p:bldP spid="33" grpId="0" animBg="1"/>
      <p:bldP spid="27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가상화</a:t>
            </a:r>
            <a:r>
              <a:rPr lang="en-US" altLang="ko-KR" dirty="0"/>
              <a:t> </a:t>
            </a:r>
            <a:r>
              <a:rPr lang="ko-KR" altLang="en-US" dirty="0"/>
              <a:t>복제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  <a:r>
              <a:rPr lang="en-US" altLang="ko-KR" dirty="0"/>
              <a:t>(VMware, Hyper-V)</a:t>
            </a:r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B194C7-7177-4459-BE10-54797E4567B8}"/>
              </a:ext>
            </a:extLst>
          </p:cNvPr>
          <p:cNvSpPr txBox="1"/>
          <p:nvPr/>
        </p:nvSpPr>
        <p:spPr>
          <a:xfrm>
            <a:off x="5844361" y="1348708"/>
            <a:ext cx="2973101" cy="321436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>
              <a:spcAft>
                <a:spcPts val="450"/>
              </a:spcAft>
            </a:pPr>
            <a:r>
              <a:rPr lang="ko-KR" altLang="en-US" sz="1050" b="1" dirty="0">
                <a:solidFill>
                  <a:srgbClr val="00B492"/>
                </a:solidFill>
              </a:rPr>
              <a:t>내용</a:t>
            </a:r>
            <a:r>
              <a:rPr lang="en-US" altLang="ko-KR" sz="1050" b="1" dirty="0">
                <a:solidFill>
                  <a:srgbClr val="00B492"/>
                </a:solidFill>
              </a:rPr>
              <a:t>/</a:t>
            </a:r>
            <a:r>
              <a:rPr lang="ko-KR" altLang="en-US" sz="1050" b="1" dirty="0">
                <a:solidFill>
                  <a:srgbClr val="00B492"/>
                </a:solidFill>
              </a:rPr>
              <a:t>원리</a:t>
            </a:r>
            <a:endParaRPr lang="en-US" altLang="ko-KR" sz="1050" b="1" dirty="0">
              <a:solidFill>
                <a:srgbClr val="00B492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schemeClr val="bg1"/>
                </a:solidFill>
              </a:rPr>
              <a:t>Near CDP VM </a:t>
            </a:r>
            <a:r>
              <a:rPr lang="ko-KR" altLang="en-US" sz="900" dirty="0">
                <a:solidFill>
                  <a:schemeClr val="bg1"/>
                </a:solidFill>
              </a:rPr>
              <a:t>복제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schemeClr val="bg1"/>
                </a:solidFill>
              </a:rPr>
              <a:t>1-Click Failover</a:t>
            </a: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</a:rPr>
              <a:t>다양한 </a:t>
            </a:r>
            <a:r>
              <a:rPr lang="en-US" altLang="ko-KR" sz="900" dirty="0">
                <a:solidFill>
                  <a:schemeClr val="bg1"/>
                </a:solidFill>
              </a:rPr>
              <a:t>Failover </a:t>
            </a:r>
            <a:r>
              <a:rPr lang="ko-KR" altLang="en-US" sz="900" dirty="0">
                <a:solidFill>
                  <a:schemeClr val="bg1"/>
                </a:solidFill>
              </a:rPr>
              <a:t>기능 제공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</a:rPr>
              <a:t>운영 </a:t>
            </a:r>
            <a:r>
              <a:rPr lang="en-US" altLang="ko-KR" sz="900" dirty="0">
                <a:solidFill>
                  <a:schemeClr val="bg1"/>
                </a:solidFill>
              </a:rPr>
              <a:t>VM</a:t>
            </a:r>
            <a:r>
              <a:rPr lang="ko-KR" altLang="en-US" sz="900" dirty="0">
                <a:solidFill>
                  <a:schemeClr val="bg1"/>
                </a:solidFill>
              </a:rPr>
              <a:t>로 손쉬운 </a:t>
            </a:r>
            <a:r>
              <a:rPr lang="en-US" altLang="ko-KR" sz="900" dirty="0">
                <a:solidFill>
                  <a:schemeClr val="bg1"/>
                </a:solidFill>
              </a:rPr>
              <a:t>Failback </a:t>
            </a:r>
            <a:r>
              <a:rPr lang="ko-KR" altLang="en-US" sz="900" dirty="0">
                <a:solidFill>
                  <a:schemeClr val="bg1"/>
                </a:solidFill>
              </a:rPr>
              <a:t>기능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900" dirty="0">
                <a:solidFill>
                  <a:schemeClr val="bg1"/>
                </a:solidFill>
              </a:rPr>
              <a:t>CBT</a:t>
            </a:r>
            <a:r>
              <a:rPr lang="ko-KR" altLang="en-US" sz="900" dirty="0">
                <a:solidFill>
                  <a:schemeClr val="bg1"/>
                </a:solidFill>
              </a:rPr>
              <a:t>를 이용한 최소 데이터만 전송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</a:rPr>
              <a:t>어플리케이션 정합성 자동 유지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</a:rPr>
              <a:t>백업 데이터를 통한 데이터 복제 기능 추가 제공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</a:rPr>
              <a:t>다양한 복제 지원 </a:t>
            </a:r>
            <a:r>
              <a:rPr lang="en-US" altLang="ko-KR" sz="900" dirty="0">
                <a:solidFill>
                  <a:schemeClr val="bg1"/>
                </a:solidFill>
              </a:rPr>
              <a:t>(VM-&gt;VM, VM-&gt;</a:t>
            </a:r>
            <a:r>
              <a:rPr lang="ko-KR" altLang="en-US" sz="900" dirty="0">
                <a:solidFill>
                  <a:schemeClr val="bg1"/>
                </a:solidFill>
              </a:rPr>
              <a:t>백업</a:t>
            </a:r>
            <a:r>
              <a:rPr lang="en-US" altLang="ko-KR" sz="900" dirty="0">
                <a:solidFill>
                  <a:schemeClr val="bg1"/>
                </a:solidFill>
              </a:rPr>
              <a:t>-&gt;VM, VM-&gt;</a:t>
            </a:r>
            <a:r>
              <a:rPr lang="ko-KR" altLang="en-US" sz="900" dirty="0">
                <a:solidFill>
                  <a:schemeClr val="bg1"/>
                </a:solidFill>
              </a:rPr>
              <a:t>백업</a:t>
            </a:r>
            <a:r>
              <a:rPr lang="en-US" altLang="ko-KR" sz="900" dirty="0">
                <a:solidFill>
                  <a:schemeClr val="bg1"/>
                </a:solidFill>
              </a:rPr>
              <a:t>-&gt;</a:t>
            </a:r>
            <a:r>
              <a:rPr lang="ko-KR" altLang="en-US" sz="900" dirty="0">
                <a:solidFill>
                  <a:schemeClr val="bg1"/>
                </a:solidFill>
              </a:rPr>
              <a:t>백업 사본</a:t>
            </a:r>
            <a:r>
              <a:rPr lang="en-US" altLang="ko-KR" sz="900" dirty="0">
                <a:solidFill>
                  <a:schemeClr val="bg1"/>
                </a:solidFill>
              </a:rPr>
              <a:t>-&gt;VM)</a:t>
            </a:r>
          </a:p>
          <a:p>
            <a:pPr marL="128588" indent="-128588">
              <a:spcAft>
                <a:spcPts val="450"/>
              </a:spcAft>
              <a:buFont typeface="Wingdings" panose="05000000000000000000" pitchFamily="2" charset="2"/>
              <a:buChar char="§"/>
            </a:pPr>
            <a:endParaRPr lang="en-US" altLang="ko-KR" sz="900" dirty="0">
              <a:solidFill>
                <a:schemeClr val="bg1"/>
              </a:solidFill>
            </a:endParaRPr>
          </a:p>
          <a:p>
            <a:pPr>
              <a:spcAft>
                <a:spcPts val="450"/>
              </a:spcAft>
            </a:pPr>
            <a:r>
              <a:rPr lang="en-US" altLang="ko-KR" sz="1050" b="1" dirty="0">
                <a:solidFill>
                  <a:srgbClr val="00B492"/>
                </a:solidFill>
              </a:rPr>
              <a:t>Benefit</a:t>
            </a: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</a:rPr>
              <a:t>별도의 라이선스 필요 없음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</a:rPr>
              <a:t>소비용으로 재해복구 환경 구축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900" dirty="0">
                <a:solidFill>
                  <a:schemeClr val="bg1"/>
                </a:solidFill>
              </a:rPr>
              <a:t>데이터 가용성 극대화</a:t>
            </a:r>
            <a:endParaRPr lang="en-US" altLang="ko-KR" sz="900" dirty="0">
              <a:solidFill>
                <a:schemeClr val="bg1"/>
              </a:solidFill>
            </a:endParaRPr>
          </a:p>
          <a:p>
            <a:pPr marL="171450" indent="-171450">
              <a:spcAft>
                <a:spcPts val="45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900" dirty="0" err="1">
                <a:solidFill>
                  <a:schemeClr val="bg1"/>
                </a:solidFill>
              </a:rPr>
              <a:t>VMware|Hyper-V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>
                <a:solidFill>
                  <a:schemeClr val="bg1"/>
                </a:solidFill>
              </a:rPr>
              <a:t>환경 지원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67" name="Content Placeholder 1">
            <a:extLst>
              <a:ext uri="{FF2B5EF4-FFF2-40B4-BE49-F238E27FC236}">
                <a16:creationId xmlns:a16="http://schemas.microsoft.com/office/drawing/2014/main" id="{CF5D1D63-F60C-41B3-B6A1-632A5FE7BF78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Mover Service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가상화 환경의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Near CDP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복제 구성을 제공하며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센터 또는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VMware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손쉽게 복제 수행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EB3B6B2-9630-41F8-9DE5-8A247D2491F6}"/>
              </a:ext>
            </a:extLst>
          </p:cNvPr>
          <p:cNvGrpSpPr/>
          <p:nvPr/>
        </p:nvGrpSpPr>
        <p:grpSpPr>
          <a:xfrm>
            <a:off x="970670" y="1369476"/>
            <a:ext cx="4418156" cy="1586415"/>
            <a:chOff x="1048043" y="1399096"/>
            <a:chExt cx="4418156" cy="1586415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E045CF35-B942-4628-A67F-33602469D74A}"/>
                </a:ext>
              </a:extLst>
            </p:cNvPr>
            <p:cNvGrpSpPr/>
            <p:nvPr/>
          </p:nvGrpSpPr>
          <p:grpSpPr>
            <a:xfrm>
              <a:off x="2064456" y="2009352"/>
              <a:ext cx="1107280" cy="735661"/>
              <a:chOff x="1856037" y="2093932"/>
              <a:chExt cx="1175121" cy="837622"/>
            </a:xfrm>
          </p:grpSpPr>
          <p:sp>
            <p:nvSpPr>
              <p:cNvPr id="78" name="Isosceles Triangle 22">
                <a:extLst>
                  <a:ext uri="{FF2B5EF4-FFF2-40B4-BE49-F238E27FC236}">
                    <a16:creationId xmlns:a16="http://schemas.microsoft.com/office/drawing/2014/main" id="{CC718CCC-B1D3-4C1A-8FC5-25C0057F4EDC}"/>
                  </a:ext>
                </a:extLst>
              </p:cNvPr>
              <p:cNvSpPr/>
              <p:nvPr/>
            </p:nvSpPr>
            <p:spPr bwMode="auto">
              <a:xfrm rot="10800000">
                <a:off x="1856037" y="2628028"/>
                <a:ext cx="1128635" cy="153801"/>
              </a:xfrm>
              <a:prstGeom prst="triangle">
                <a:avLst/>
              </a:prstGeom>
              <a:gradFill>
                <a:gsLst>
                  <a:gs pos="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Rectangle 21">
                <a:extLst>
                  <a:ext uri="{FF2B5EF4-FFF2-40B4-BE49-F238E27FC236}">
                    <a16:creationId xmlns:a16="http://schemas.microsoft.com/office/drawing/2014/main" id="{5D66E7EA-6052-4308-BF79-0927514B8981}"/>
                  </a:ext>
                </a:extLst>
              </p:cNvPr>
              <p:cNvSpPr/>
              <p:nvPr/>
            </p:nvSpPr>
            <p:spPr bwMode="auto">
              <a:xfrm>
                <a:off x="1856889" y="2353469"/>
                <a:ext cx="1128635" cy="274560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900" b="1" spc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ESXi</a:t>
                </a:r>
                <a:r>
                  <a:rPr lang="en-GB" sz="900" b="1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rPr>
                  <a:t> | Hyper-V</a:t>
                </a:r>
              </a:p>
            </p:txBody>
          </p:sp>
          <p:pic>
            <p:nvPicPr>
              <p:cNvPr id="83" name="Picture 5">
                <a:extLst>
                  <a:ext uri="{FF2B5EF4-FFF2-40B4-BE49-F238E27FC236}">
                    <a16:creationId xmlns:a16="http://schemas.microsoft.com/office/drawing/2014/main" id="{7EF3A793-3F14-4B45-A0F1-A29B81BD0F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 bwMode="auto">
              <a:xfrm>
                <a:off x="2161321" y="2778309"/>
                <a:ext cx="515992" cy="15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Rectangle 25">
                <a:extLst>
                  <a:ext uri="{FF2B5EF4-FFF2-40B4-BE49-F238E27FC236}">
                    <a16:creationId xmlns:a16="http://schemas.microsoft.com/office/drawing/2014/main" id="{6A18BBF8-25D2-4604-893B-7CD99CB6B634}"/>
                  </a:ext>
                </a:extLst>
              </p:cNvPr>
              <p:cNvSpPr/>
              <p:nvPr/>
            </p:nvSpPr>
            <p:spPr bwMode="auto">
              <a:xfrm>
                <a:off x="1856889" y="2093932"/>
                <a:ext cx="240301" cy="226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600" spc="0" dirty="0">
                    <a:solidFill>
                      <a:srgbClr val="003738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VM</a:t>
                </a:r>
              </a:p>
            </p:txBody>
          </p:sp>
          <p:sp>
            <p:nvSpPr>
              <p:cNvPr id="85" name="Rectangle 33">
                <a:extLst>
                  <a:ext uri="{FF2B5EF4-FFF2-40B4-BE49-F238E27FC236}">
                    <a16:creationId xmlns:a16="http://schemas.microsoft.com/office/drawing/2014/main" id="{04FD9172-4363-4C02-8F56-27BBE93772CE}"/>
                  </a:ext>
                </a:extLst>
              </p:cNvPr>
              <p:cNvSpPr/>
              <p:nvPr/>
            </p:nvSpPr>
            <p:spPr bwMode="auto">
              <a:xfrm>
                <a:off x="2153000" y="2093932"/>
                <a:ext cx="240301" cy="226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600" spc="0">
                    <a:solidFill>
                      <a:srgbClr val="003738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VM</a:t>
                </a:r>
              </a:p>
            </p:txBody>
          </p:sp>
          <p:sp>
            <p:nvSpPr>
              <p:cNvPr id="86" name="Rectangle 34">
                <a:extLst>
                  <a:ext uri="{FF2B5EF4-FFF2-40B4-BE49-F238E27FC236}">
                    <a16:creationId xmlns:a16="http://schemas.microsoft.com/office/drawing/2014/main" id="{40674C4A-28DD-4CBA-BA27-C74C6FE73FD8}"/>
                  </a:ext>
                </a:extLst>
              </p:cNvPr>
              <p:cNvSpPr/>
              <p:nvPr/>
            </p:nvSpPr>
            <p:spPr bwMode="auto">
              <a:xfrm>
                <a:off x="2449112" y="2093932"/>
                <a:ext cx="240301" cy="226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600" spc="0">
                    <a:solidFill>
                      <a:srgbClr val="003738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VM</a:t>
                </a:r>
              </a:p>
            </p:txBody>
          </p:sp>
          <p:sp>
            <p:nvSpPr>
              <p:cNvPr id="87" name="Rectangle 35">
                <a:extLst>
                  <a:ext uri="{FF2B5EF4-FFF2-40B4-BE49-F238E27FC236}">
                    <a16:creationId xmlns:a16="http://schemas.microsoft.com/office/drawing/2014/main" id="{05ABD8D6-34AB-4388-BB90-C718B2ECE886}"/>
                  </a:ext>
                </a:extLst>
              </p:cNvPr>
              <p:cNvSpPr/>
              <p:nvPr/>
            </p:nvSpPr>
            <p:spPr bwMode="auto">
              <a:xfrm>
                <a:off x="2748291" y="2093932"/>
                <a:ext cx="237234" cy="22667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600" spc="0" dirty="0">
                    <a:solidFill>
                      <a:srgbClr val="003738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VM</a:t>
                </a:r>
              </a:p>
            </p:txBody>
          </p:sp>
          <p:sp>
            <p:nvSpPr>
              <p:cNvPr id="96" name="Isosceles Triangle 55">
                <a:extLst>
                  <a:ext uri="{FF2B5EF4-FFF2-40B4-BE49-F238E27FC236}">
                    <a16:creationId xmlns:a16="http://schemas.microsoft.com/office/drawing/2014/main" id="{14859613-ED53-4647-BCEA-FF080DC2076D}"/>
                  </a:ext>
                </a:extLst>
              </p:cNvPr>
              <p:cNvSpPr/>
              <p:nvPr/>
            </p:nvSpPr>
            <p:spPr bwMode="auto">
              <a:xfrm rot="5400000">
                <a:off x="2058442" y="2258924"/>
                <a:ext cx="86792" cy="69178"/>
              </a:xfrm>
              <a:prstGeom prst="triangle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Isosceles Triangle 56">
                <a:extLst>
                  <a:ext uri="{FF2B5EF4-FFF2-40B4-BE49-F238E27FC236}">
                    <a16:creationId xmlns:a16="http://schemas.microsoft.com/office/drawing/2014/main" id="{231E1ECA-E0B2-4209-A7AC-A5B3A751ABB2}"/>
                  </a:ext>
                </a:extLst>
              </p:cNvPr>
              <p:cNvSpPr/>
              <p:nvPr/>
            </p:nvSpPr>
            <p:spPr bwMode="auto">
              <a:xfrm rot="5400000">
                <a:off x="2354553" y="2264194"/>
                <a:ext cx="86792" cy="69178"/>
              </a:xfrm>
              <a:prstGeom prst="triangle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Isosceles Triangle 57">
                <a:extLst>
                  <a:ext uri="{FF2B5EF4-FFF2-40B4-BE49-F238E27FC236}">
                    <a16:creationId xmlns:a16="http://schemas.microsoft.com/office/drawing/2014/main" id="{4B6D64D0-B787-4E45-9370-69975A8FC42C}"/>
                  </a:ext>
                </a:extLst>
              </p:cNvPr>
              <p:cNvSpPr/>
              <p:nvPr/>
            </p:nvSpPr>
            <p:spPr bwMode="auto">
              <a:xfrm rot="5400000">
                <a:off x="2644841" y="2264193"/>
                <a:ext cx="86792" cy="69178"/>
              </a:xfrm>
              <a:prstGeom prst="triangle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Isosceles Triangle 58">
                <a:extLst>
                  <a:ext uri="{FF2B5EF4-FFF2-40B4-BE49-F238E27FC236}">
                    <a16:creationId xmlns:a16="http://schemas.microsoft.com/office/drawing/2014/main" id="{C92545F2-7E43-442F-A1EB-E4E722BA53BD}"/>
                  </a:ext>
                </a:extLst>
              </p:cNvPr>
              <p:cNvSpPr/>
              <p:nvPr/>
            </p:nvSpPr>
            <p:spPr bwMode="auto">
              <a:xfrm rot="5400000">
                <a:off x="2953173" y="2264192"/>
                <a:ext cx="86792" cy="69178"/>
              </a:xfrm>
              <a:prstGeom prst="triangle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B99C80B-24DB-44B3-972B-37124331CD79}"/>
                </a:ext>
              </a:extLst>
            </p:cNvPr>
            <p:cNvGrpSpPr/>
            <p:nvPr/>
          </p:nvGrpSpPr>
          <p:grpSpPr>
            <a:xfrm>
              <a:off x="4321241" y="2012321"/>
              <a:ext cx="1085696" cy="735784"/>
              <a:chOff x="4251091" y="2097313"/>
              <a:chExt cx="1152215" cy="837762"/>
            </a:xfrm>
          </p:grpSpPr>
          <p:sp>
            <p:nvSpPr>
              <p:cNvPr id="81" name="Rectangle 19">
                <a:extLst>
                  <a:ext uri="{FF2B5EF4-FFF2-40B4-BE49-F238E27FC236}">
                    <a16:creationId xmlns:a16="http://schemas.microsoft.com/office/drawing/2014/main" id="{93C35D19-E151-4FBF-8035-A25A21D36FD9}"/>
                  </a:ext>
                </a:extLst>
              </p:cNvPr>
              <p:cNvSpPr/>
              <p:nvPr/>
            </p:nvSpPr>
            <p:spPr bwMode="auto">
              <a:xfrm>
                <a:off x="4282071" y="2267455"/>
                <a:ext cx="855137" cy="226674"/>
              </a:xfrm>
              <a:prstGeom prst="rect">
                <a:avLst/>
              </a:prstGeom>
              <a:solidFill>
                <a:srgbClr val="00373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Isosceles Triangle 45">
                <a:extLst>
                  <a:ext uri="{FF2B5EF4-FFF2-40B4-BE49-F238E27FC236}">
                    <a16:creationId xmlns:a16="http://schemas.microsoft.com/office/drawing/2014/main" id="{F9270F9E-C919-45ED-A35F-D471173DD7DA}"/>
                  </a:ext>
                </a:extLst>
              </p:cNvPr>
              <p:cNvSpPr/>
              <p:nvPr/>
            </p:nvSpPr>
            <p:spPr bwMode="auto">
              <a:xfrm rot="10800000">
                <a:off x="4251091" y="2631410"/>
                <a:ext cx="1104966" cy="153801"/>
              </a:xfrm>
              <a:prstGeom prst="triangle">
                <a:avLst/>
              </a:prstGeom>
              <a:gradFill>
                <a:gsLst>
                  <a:gs pos="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Rectangle 48">
                <a:extLst>
                  <a:ext uri="{FF2B5EF4-FFF2-40B4-BE49-F238E27FC236}">
                    <a16:creationId xmlns:a16="http://schemas.microsoft.com/office/drawing/2014/main" id="{8BB15FDD-C652-4B4E-9A44-6A104D5D0ADC}"/>
                  </a:ext>
                </a:extLst>
              </p:cNvPr>
              <p:cNvSpPr/>
              <p:nvPr/>
            </p:nvSpPr>
            <p:spPr bwMode="auto">
              <a:xfrm>
                <a:off x="4251941" y="2356850"/>
                <a:ext cx="1125569" cy="274560"/>
              </a:xfrm>
              <a:prstGeom prst="rect">
                <a:avLst/>
              </a:prstGeom>
              <a:solidFill>
                <a:srgbClr val="FF9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900" b="1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ESXi</a:t>
                </a:r>
                <a:r>
                  <a:rPr lang="en-GB" sz="900" b="1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 | Hyper-V</a:t>
                </a:r>
              </a:p>
            </p:txBody>
          </p:sp>
          <p:pic>
            <p:nvPicPr>
              <p:cNvPr id="91" name="Picture 5">
                <a:extLst>
                  <a:ext uri="{FF2B5EF4-FFF2-40B4-BE49-F238E27FC236}">
                    <a16:creationId xmlns:a16="http://schemas.microsoft.com/office/drawing/2014/main" id="{3A218C33-FDF8-4C84-8CB6-193B3A2590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 bwMode="auto">
              <a:xfrm>
                <a:off x="4569784" y="2781830"/>
                <a:ext cx="515992" cy="1532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2" name="Rectangle 50">
                <a:extLst>
                  <a:ext uri="{FF2B5EF4-FFF2-40B4-BE49-F238E27FC236}">
                    <a16:creationId xmlns:a16="http://schemas.microsoft.com/office/drawing/2014/main" id="{059CA9EF-776F-4A24-B1BC-9910559C6982}"/>
                  </a:ext>
                </a:extLst>
              </p:cNvPr>
              <p:cNvSpPr/>
              <p:nvPr/>
            </p:nvSpPr>
            <p:spPr bwMode="auto">
              <a:xfrm>
                <a:off x="4251942" y="2097313"/>
                <a:ext cx="237234" cy="226674"/>
              </a:xfrm>
              <a:prstGeom prst="rect">
                <a:avLst/>
              </a:prstGeom>
              <a:solidFill>
                <a:srgbClr val="BFBFBF"/>
              </a:solidFill>
              <a:ln w="63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600" spc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VM</a:t>
                </a:r>
              </a:p>
            </p:txBody>
          </p:sp>
          <p:sp>
            <p:nvSpPr>
              <p:cNvPr id="93" name="Rectangle 51">
                <a:extLst>
                  <a:ext uri="{FF2B5EF4-FFF2-40B4-BE49-F238E27FC236}">
                    <a16:creationId xmlns:a16="http://schemas.microsoft.com/office/drawing/2014/main" id="{FB68F7A0-5F3A-40A9-B18A-FAEA0EBDBE67}"/>
                  </a:ext>
                </a:extLst>
              </p:cNvPr>
              <p:cNvSpPr/>
              <p:nvPr/>
            </p:nvSpPr>
            <p:spPr bwMode="auto">
              <a:xfrm>
                <a:off x="4548053" y="2097313"/>
                <a:ext cx="237234" cy="226674"/>
              </a:xfrm>
              <a:prstGeom prst="rect">
                <a:avLst/>
              </a:prstGeom>
              <a:solidFill>
                <a:srgbClr val="BFBFBF"/>
              </a:solidFill>
              <a:ln w="63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600" spc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VM</a:t>
                </a:r>
              </a:p>
            </p:txBody>
          </p:sp>
          <p:sp>
            <p:nvSpPr>
              <p:cNvPr id="94" name="Rectangle 52">
                <a:extLst>
                  <a:ext uri="{FF2B5EF4-FFF2-40B4-BE49-F238E27FC236}">
                    <a16:creationId xmlns:a16="http://schemas.microsoft.com/office/drawing/2014/main" id="{20D8F88D-37DF-4974-9A44-4BA16C06A02A}"/>
                  </a:ext>
                </a:extLst>
              </p:cNvPr>
              <p:cNvSpPr/>
              <p:nvPr/>
            </p:nvSpPr>
            <p:spPr bwMode="auto">
              <a:xfrm>
                <a:off x="4844165" y="2097313"/>
                <a:ext cx="237234" cy="226674"/>
              </a:xfrm>
              <a:prstGeom prst="rect">
                <a:avLst/>
              </a:prstGeom>
              <a:solidFill>
                <a:srgbClr val="BFBFBF"/>
              </a:solidFill>
              <a:ln w="63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600" spc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VM</a:t>
                </a:r>
              </a:p>
            </p:txBody>
          </p:sp>
          <p:sp>
            <p:nvSpPr>
              <p:cNvPr id="95" name="Rectangle 53">
                <a:extLst>
                  <a:ext uri="{FF2B5EF4-FFF2-40B4-BE49-F238E27FC236}">
                    <a16:creationId xmlns:a16="http://schemas.microsoft.com/office/drawing/2014/main" id="{69910E1C-4500-41CB-ADB9-2A4D86679290}"/>
                  </a:ext>
                </a:extLst>
              </p:cNvPr>
              <p:cNvSpPr/>
              <p:nvPr/>
            </p:nvSpPr>
            <p:spPr bwMode="auto">
              <a:xfrm>
                <a:off x="5140276" y="2097313"/>
                <a:ext cx="237234" cy="226674"/>
              </a:xfrm>
              <a:prstGeom prst="rect">
                <a:avLst/>
              </a:prstGeom>
              <a:solidFill>
                <a:srgbClr val="BFBFBF"/>
              </a:solidFill>
              <a:ln w="63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600" spc="0">
                    <a:solidFill>
                      <a:schemeClr val="bg1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VM</a:t>
                </a:r>
              </a:p>
            </p:txBody>
          </p:sp>
          <p:grpSp>
            <p:nvGrpSpPr>
              <p:cNvPr id="100" name="Group 61">
                <a:extLst>
                  <a:ext uri="{FF2B5EF4-FFF2-40B4-BE49-F238E27FC236}">
                    <a16:creationId xmlns:a16="http://schemas.microsoft.com/office/drawing/2014/main" id="{FFE33F25-B652-492A-93F3-A7AA2D229ECD}"/>
                  </a:ext>
                </a:extLst>
              </p:cNvPr>
              <p:cNvGrpSpPr/>
              <p:nvPr/>
            </p:nvGrpSpPr>
            <p:grpSpPr>
              <a:xfrm>
                <a:off x="4439462" y="2276514"/>
                <a:ext cx="66985" cy="55333"/>
                <a:chOff x="3890963" y="1683598"/>
                <a:chExt cx="103449" cy="83290"/>
              </a:xfrm>
            </p:grpSpPr>
            <p:sp>
              <p:nvSpPr>
                <p:cNvPr id="101" name="Rectangle 59">
                  <a:extLst>
                    <a:ext uri="{FF2B5EF4-FFF2-40B4-BE49-F238E27FC236}">
                      <a16:creationId xmlns:a16="http://schemas.microsoft.com/office/drawing/2014/main" id="{0996EFDA-8784-43AF-8E96-FE095FAC4DB5}"/>
                    </a:ext>
                  </a:extLst>
                </p:cNvPr>
                <p:cNvSpPr/>
                <p:nvPr/>
              </p:nvSpPr>
              <p:spPr bwMode="auto">
                <a:xfrm>
                  <a:off x="3890963" y="1683598"/>
                  <a:ext cx="45719" cy="83290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7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" name="Rectangle 60">
                  <a:extLst>
                    <a:ext uri="{FF2B5EF4-FFF2-40B4-BE49-F238E27FC236}">
                      <a16:creationId xmlns:a16="http://schemas.microsoft.com/office/drawing/2014/main" id="{63BB40F5-B43C-40B7-A40A-6ABFD49B8DA4}"/>
                    </a:ext>
                  </a:extLst>
                </p:cNvPr>
                <p:cNvSpPr/>
                <p:nvPr/>
              </p:nvSpPr>
              <p:spPr bwMode="auto">
                <a:xfrm>
                  <a:off x="3948693" y="1683598"/>
                  <a:ext cx="45719" cy="83290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7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03" name="Group 62">
                <a:extLst>
                  <a:ext uri="{FF2B5EF4-FFF2-40B4-BE49-F238E27FC236}">
                    <a16:creationId xmlns:a16="http://schemas.microsoft.com/office/drawing/2014/main" id="{17DE08CB-02AD-48C9-85AC-EE17B59FAA19}"/>
                  </a:ext>
                </a:extLst>
              </p:cNvPr>
              <p:cNvGrpSpPr/>
              <p:nvPr/>
            </p:nvGrpSpPr>
            <p:grpSpPr>
              <a:xfrm>
                <a:off x="4746152" y="2283218"/>
                <a:ext cx="66985" cy="55333"/>
                <a:chOff x="3890963" y="1683598"/>
                <a:chExt cx="103449" cy="83290"/>
              </a:xfrm>
            </p:grpSpPr>
            <p:sp>
              <p:nvSpPr>
                <p:cNvPr id="104" name="Rectangle 63">
                  <a:extLst>
                    <a:ext uri="{FF2B5EF4-FFF2-40B4-BE49-F238E27FC236}">
                      <a16:creationId xmlns:a16="http://schemas.microsoft.com/office/drawing/2014/main" id="{BF1759E1-F260-4297-B3A7-3FB53ED21C79}"/>
                    </a:ext>
                  </a:extLst>
                </p:cNvPr>
                <p:cNvSpPr/>
                <p:nvPr/>
              </p:nvSpPr>
              <p:spPr bwMode="auto">
                <a:xfrm>
                  <a:off x="3890963" y="1683598"/>
                  <a:ext cx="45719" cy="83290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7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5" name="Rectangle 64">
                  <a:extLst>
                    <a:ext uri="{FF2B5EF4-FFF2-40B4-BE49-F238E27FC236}">
                      <a16:creationId xmlns:a16="http://schemas.microsoft.com/office/drawing/2014/main" id="{058E8BE6-6F14-44FE-9A71-D2458B61EDA9}"/>
                    </a:ext>
                  </a:extLst>
                </p:cNvPr>
                <p:cNvSpPr/>
                <p:nvPr/>
              </p:nvSpPr>
              <p:spPr bwMode="auto">
                <a:xfrm>
                  <a:off x="3948693" y="1683598"/>
                  <a:ext cx="45719" cy="83290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7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06" name="Group 65">
                <a:extLst>
                  <a:ext uri="{FF2B5EF4-FFF2-40B4-BE49-F238E27FC236}">
                    <a16:creationId xmlns:a16="http://schemas.microsoft.com/office/drawing/2014/main" id="{3BBAF5A8-858E-424A-ABBC-FA2FDB951DB3}"/>
                  </a:ext>
                </a:extLst>
              </p:cNvPr>
              <p:cNvGrpSpPr/>
              <p:nvPr/>
            </p:nvGrpSpPr>
            <p:grpSpPr>
              <a:xfrm>
                <a:off x="5038751" y="2281577"/>
                <a:ext cx="66985" cy="55333"/>
                <a:chOff x="3890963" y="1683598"/>
                <a:chExt cx="103449" cy="83290"/>
              </a:xfrm>
            </p:grpSpPr>
            <p:sp>
              <p:nvSpPr>
                <p:cNvPr id="107" name="Rectangle 66">
                  <a:extLst>
                    <a:ext uri="{FF2B5EF4-FFF2-40B4-BE49-F238E27FC236}">
                      <a16:creationId xmlns:a16="http://schemas.microsoft.com/office/drawing/2014/main" id="{4B3D8EB1-32B7-4A5B-9CE5-38835B4C6BE3}"/>
                    </a:ext>
                  </a:extLst>
                </p:cNvPr>
                <p:cNvSpPr/>
                <p:nvPr/>
              </p:nvSpPr>
              <p:spPr bwMode="auto">
                <a:xfrm>
                  <a:off x="3890963" y="1683598"/>
                  <a:ext cx="45719" cy="83290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7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8" name="Rectangle 67">
                  <a:extLst>
                    <a:ext uri="{FF2B5EF4-FFF2-40B4-BE49-F238E27FC236}">
                      <a16:creationId xmlns:a16="http://schemas.microsoft.com/office/drawing/2014/main" id="{8A7ADD18-E23F-4CBE-9623-72047245FFBF}"/>
                    </a:ext>
                  </a:extLst>
                </p:cNvPr>
                <p:cNvSpPr/>
                <p:nvPr/>
              </p:nvSpPr>
              <p:spPr bwMode="auto">
                <a:xfrm>
                  <a:off x="3948693" y="1683598"/>
                  <a:ext cx="45719" cy="83290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7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09" name="Group 68">
                <a:extLst>
                  <a:ext uri="{FF2B5EF4-FFF2-40B4-BE49-F238E27FC236}">
                    <a16:creationId xmlns:a16="http://schemas.microsoft.com/office/drawing/2014/main" id="{9FADC30C-0213-4F7B-B53E-22E53A70A850}"/>
                  </a:ext>
                </a:extLst>
              </p:cNvPr>
              <p:cNvGrpSpPr/>
              <p:nvPr/>
            </p:nvGrpSpPr>
            <p:grpSpPr>
              <a:xfrm>
                <a:off x="5336321" y="2279473"/>
                <a:ext cx="66985" cy="55333"/>
                <a:chOff x="3890963" y="1683598"/>
                <a:chExt cx="103449" cy="83290"/>
              </a:xfrm>
            </p:grpSpPr>
            <p:sp>
              <p:nvSpPr>
                <p:cNvPr id="110" name="Rectangle 69">
                  <a:extLst>
                    <a:ext uri="{FF2B5EF4-FFF2-40B4-BE49-F238E27FC236}">
                      <a16:creationId xmlns:a16="http://schemas.microsoft.com/office/drawing/2014/main" id="{22A334E1-423C-4E89-9C91-B84A9F2510E3}"/>
                    </a:ext>
                  </a:extLst>
                </p:cNvPr>
                <p:cNvSpPr/>
                <p:nvPr/>
              </p:nvSpPr>
              <p:spPr bwMode="auto">
                <a:xfrm>
                  <a:off x="3890963" y="1683598"/>
                  <a:ext cx="45719" cy="83290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7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1" name="Rectangle 70">
                  <a:extLst>
                    <a:ext uri="{FF2B5EF4-FFF2-40B4-BE49-F238E27FC236}">
                      <a16:creationId xmlns:a16="http://schemas.microsoft.com/office/drawing/2014/main" id="{AC15AF8C-7650-4165-ADE6-1182A4D9BA40}"/>
                    </a:ext>
                  </a:extLst>
                </p:cNvPr>
                <p:cNvSpPr/>
                <p:nvPr/>
              </p:nvSpPr>
              <p:spPr bwMode="auto">
                <a:xfrm>
                  <a:off x="3948693" y="1683598"/>
                  <a:ext cx="45719" cy="83290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7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cxnSp>
          <p:nvCxnSpPr>
            <p:cNvPr id="112" name="Straight Arrow Connector 3">
              <a:extLst>
                <a:ext uri="{FF2B5EF4-FFF2-40B4-BE49-F238E27FC236}">
                  <a16:creationId xmlns:a16="http://schemas.microsoft.com/office/drawing/2014/main" id="{5E79C292-FD81-45FF-BD9A-ABD7DDC2654C}"/>
                </a:ext>
              </a:extLst>
            </p:cNvPr>
            <p:cNvCxnSpPr>
              <a:cxnSpLocks/>
              <a:endCxn id="117" idx="1"/>
            </p:cNvCxnSpPr>
            <p:nvPr/>
          </p:nvCxnSpPr>
          <p:spPr>
            <a:xfrm>
              <a:off x="2838319" y="2676885"/>
              <a:ext cx="772679" cy="0"/>
            </a:xfrm>
            <a:prstGeom prst="straightConnector1">
              <a:avLst/>
            </a:prstGeom>
            <a:ln w="15875">
              <a:solidFill>
                <a:srgbClr val="00E296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3" name="Graphic 4">
              <a:extLst>
                <a:ext uri="{FF2B5EF4-FFF2-40B4-BE49-F238E27FC236}">
                  <a16:creationId xmlns:a16="http://schemas.microsoft.com/office/drawing/2014/main" id="{566A6382-847A-42D5-844C-D533675F1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1680" y="1399096"/>
              <a:ext cx="318859" cy="386365"/>
            </a:xfrm>
            <a:prstGeom prst="rect">
              <a:avLst/>
            </a:prstGeom>
          </p:spPr>
        </p:pic>
        <p:pic>
          <p:nvPicPr>
            <p:cNvPr id="114" name="Graphic 5">
              <a:extLst>
                <a:ext uri="{FF2B5EF4-FFF2-40B4-BE49-F238E27FC236}">
                  <a16:creationId xmlns:a16="http://schemas.microsoft.com/office/drawing/2014/main" id="{7EF5B915-91D4-4C02-9FA0-CFD573092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0572" y="2045696"/>
              <a:ext cx="359615" cy="353309"/>
            </a:xfrm>
            <a:prstGeom prst="rect">
              <a:avLst/>
            </a:prstGeom>
          </p:spPr>
        </p:pic>
        <p:pic>
          <p:nvPicPr>
            <p:cNvPr id="117" name="Graphic 6">
              <a:extLst>
                <a:ext uri="{FF2B5EF4-FFF2-40B4-BE49-F238E27FC236}">
                  <a16:creationId xmlns:a16="http://schemas.microsoft.com/office/drawing/2014/main" id="{4F3B82F1-8485-4148-A896-222706F71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10998" y="2561333"/>
              <a:ext cx="247944" cy="231104"/>
            </a:xfrm>
            <a:prstGeom prst="rect">
              <a:avLst/>
            </a:prstGeom>
          </p:spPr>
        </p:pic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701B4F3-9359-494C-B7B7-F8AE58B3F730}"/>
                </a:ext>
              </a:extLst>
            </p:cNvPr>
            <p:cNvCxnSpPr>
              <a:stCxn id="117" idx="3"/>
              <a:endCxn id="91" idx="1"/>
            </p:cNvCxnSpPr>
            <p:nvPr/>
          </p:nvCxnSpPr>
          <p:spPr>
            <a:xfrm>
              <a:off x="3858942" y="2676885"/>
              <a:ext cx="762593" cy="3925"/>
            </a:xfrm>
            <a:prstGeom prst="straightConnector1">
              <a:avLst/>
            </a:prstGeom>
            <a:noFill/>
            <a:ln w="12700">
              <a:solidFill>
                <a:srgbClr val="00E296"/>
              </a:solidFill>
              <a:prstDash val="solid"/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D48408D-F136-4E5E-9605-D080E441478E}"/>
                </a:ext>
              </a:extLst>
            </p:cNvPr>
            <p:cNvCxnSpPr/>
            <p:nvPr/>
          </p:nvCxnSpPr>
          <p:spPr>
            <a:xfrm>
              <a:off x="1048043" y="1912451"/>
              <a:ext cx="4418156" cy="0"/>
            </a:xfrm>
            <a:prstGeom prst="line">
              <a:avLst/>
            </a:prstGeom>
            <a:noFill/>
            <a:ln w="12700">
              <a:solidFill>
                <a:srgbClr val="9D9D9C"/>
              </a:solidFill>
              <a:prstDash val="solid"/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CFCF68D-6AFD-4BF2-A2E1-20D023037D2B}"/>
                </a:ext>
              </a:extLst>
            </p:cNvPr>
            <p:cNvCxnSpPr/>
            <p:nvPr/>
          </p:nvCxnSpPr>
          <p:spPr>
            <a:xfrm>
              <a:off x="4862149" y="1912451"/>
              <a:ext cx="0" cy="99870"/>
            </a:xfrm>
            <a:prstGeom prst="line">
              <a:avLst/>
            </a:prstGeom>
            <a:noFill/>
            <a:ln w="12700">
              <a:solidFill>
                <a:srgbClr val="9D9D9C"/>
              </a:solidFill>
              <a:prstDash val="solid"/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528084D6-543F-4D62-B97B-DDA643A80E1D}"/>
                </a:ext>
              </a:extLst>
            </p:cNvPr>
            <p:cNvCxnSpPr/>
            <p:nvPr/>
          </p:nvCxnSpPr>
          <p:spPr>
            <a:xfrm>
              <a:off x="2603408" y="1912451"/>
              <a:ext cx="0" cy="99870"/>
            </a:xfrm>
            <a:prstGeom prst="line">
              <a:avLst/>
            </a:prstGeom>
            <a:noFill/>
            <a:ln w="12700">
              <a:solidFill>
                <a:srgbClr val="9D9D9C"/>
              </a:solidFill>
              <a:prstDash val="solid"/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직선 연결선 158">
              <a:extLst>
                <a:ext uri="{FF2B5EF4-FFF2-40B4-BE49-F238E27FC236}">
                  <a16:creationId xmlns:a16="http://schemas.microsoft.com/office/drawing/2014/main" id="{6B803019-9F0D-4DF2-A924-3FB7B10B4DFC}"/>
                </a:ext>
              </a:extLst>
            </p:cNvPr>
            <p:cNvCxnSpPr>
              <a:cxnSpLocks/>
              <a:endCxn id="113" idx="2"/>
            </p:cNvCxnSpPr>
            <p:nvPr/>
          </p:nvCxnSpPr>
          <p:spPr>
            <a:xfrm flipV="1">
              <a:off x="1291110" y="1785461"/>
              <a:ext cx="0" cy="120814"/>
            </a:xfrm>
            <a:prstGeom prst="line">
              <a:avLst/>
            </a:prstGeom>
            <a:noFill/>
            <a:ln w="12700">
              <a:solidFill>
                <a:srgbClr val="9D9D9C"/>
              </a:solidFill>
              <a:prstDash val="solid"/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3A88DC57-87B9-4916-AE81-69DCCF4C04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88898" y="1906954"/>
              <a:ext cx="0" cy="120814"/>
            </a:xfrm>
            <a:prstGeom prst="line">
              <a:avLst/>
            </a:prstGeom>
            <a:noFill/>
            <a:ln w="12700">
              <a:solidFill>
                <a:srgbClr val="9D9D9C"/>
              </a:solidFill>
              <a:prstDash val="solid"/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DE5CB4B-DAA3-4D8B-B0D6-155D50EC7A4A}"/>
                </a:ext>
              </a:extLst>
            </p:cNvPr>
            <p:cNvCxnSpPr>
              <a:cxnSpLocks/>
              <a:endCxn id="117" idx="0"/>
            </p:cNvCxnSpPr>
            <p:nvPr/>
          </p:nvCxnSpPr>
          <p:spPr>
            <a:xfrm flipH="1">
              <a:off x="3734970" y="1906224"/>
              <a:ext cx="531" cy="655108"/>
            </a:xfrm>
            <a:prstGeom prst="line">
              <a:avLst/>
            </a:prstGeom>
            <a:noFill/>
            <a:ln w="12700">
              <a:solidFill>
                <a:srgbClr val="9D9D9C"/>
              </a:solidFill>
              <a:prstDash val="solid"/>
              <a:headEnd type="oval" w="sm" len="sm"/>
              <a:tailEnd type="oval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65" name="Graphic 49">
              <a:extLst>
                <a:ext uri="{FF2B5EF4-FFF2-40B4-BE49-F238E27FC236}">
                  <a16:creationId xmlns:a16="http://schemas.microsoft.com/office/drawing/2014/main" id="{2C4D143A-415B-4346-BB6A-C999E6666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607763" y="2276704"/>
              <a:ext cx="254413" cy="23713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24998C0-2BDA-4487-A1E0-3E30B092F1D4}"/>
                </a:ext>
              </a:extLst>
            </p:cNvPr>
            <p:cNvSpPr txBox="1"/>
            <p:nvPr/>
          </p:nvSpPr>
          <p:spPr>
            <a:xfrm>
              <a:off x="1402572" y="1458092"/>
              <a:ext cx="667981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백업서버</a:t>
              </a: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B46572D-E9C6-43DB-95C1-7FD9FCECBF24}"/>
                </a:ext>
              </a:extLst>
            </p:cNvPr>
            <p:cNvSpPr txBox="1"/>
            <p:nvPr/>
          </p:nvSpPr>
          <p:spPr>
            <a:xfrm>
              <a:off x="2164900" y="2754679"/>
              <a:ext cx="871311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원본 호스트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4992AD5-AF37-416A-A9DC-8FA1DC692DF6}"/>
                </a:ext>
              </a:extLst>
            </p:cNvPr>
            <p:cNvSpPr txBox="1"/>
            <p:nvPr/>
          </p:nvSpPr>
          <p:spPr>
            <a:xfrm>
              <a:off x="4424126" y="2754679"/>
              <a:ext cx="871311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복제 호스트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FC6FED4-3B11-494C-932F-4B66BE515FF7}"/>
                </a:ext>
              </a:extLst>
            </p:cNvPr>
            <p:cNvSpPr txBox="1"/>
            <p:nvPr/>
          </p:nvSpPr>
          <p:spPr>
            <a:xfrm>
              <a:off x="3321529" y="2035109"/>
              <a:ext cx="871311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</a:rPr>
                <a:t>Data Mover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1EE2332-EF44-47CE-9A9B-9FD5BA185D4D}"/>
                </a:ext>
              </a:extLst>
            </p:cNvPr>
            <p:cNvSpPr txBox="1"/>
            <p:nvPr/>
          </p:nvSpPr>
          <p:spPr>
            <a:xfrm>
              <a:off x="3297449" y="2754679"/>
              <a:ext cx="871311" cy="2308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00">
                  <a:solidFill>
                    <a:schemeClr val="bg1"/>
                  </a:solidFill>
                </a:rPr>
                <a:t>Proxy</a:t>
              </a:r>
              <a:r>
                <a:rPr lang="ko-KR" altLang="en-US" sz="900" dirty="0">
                  <a:solidFill>
                    <a:schemeClr val="bg1"/>
                  </a:solidFill>
                </a:rPr>
                <a:t> 서버</a:t>
              </a: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1F17F446-5E0D-43D5-A0A0-FE67E43C5A05}"/>
              </a:ext>
            </a:extLst>
          </p:cNvPr>
          <p:cNvSpPr txBox="1"/>
          <p:nvPr/>
        </p:nvSpPr>
        <p:spPr>
          <a:xfrm>
            <a:off x="2399778" y="1361405"/>
            <a:ext cx="1452723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100" b="1" i="1" u="sng" dirty="0">
                <a:solidFill>
                  <a:schemeClr val="bg1"/>
                </a:solidFill>
              </a:rPr>
              <a:t>동일센터</a:t>
            </a:r>
            <a:r>
              <a:rPr lang="en-US" altLang="ko-KR" sz="1100" b="1" i="1" u="sng" dirty="0">
                <a:solidFill>
                  <a:schemeClr val="bg1"/>
                </a:solidFill>
              </a:rPr>
              <a:t> VM</a:t>
            </a:r>
            <a:r>
              <a:rPr lang="ko-KR" altLang="en-US" sz="1100" b="1" i="1" u="sng" dirty="0">
                <a:solidFill>
                  <a:schemeClr val="bg1"/>
                </a:solidFill>
              </a:rPr>
              <a:t> 복제</a:t>
            </a:r>
          </a:p>
        </p:txBody>
      </p:sp>
      <p:sp>
        <p:nvSpPr>
          <p:cNvPr id="174" name="Rectangle 66">
            <a:extLst>
              <a:ext uri="{FF2B5EF4-FFF2-40B4-BE49-F238E27FC236}">
                <a16:creationId xmlns:a16="http://schemas.microsoft.com/office/drawing/2014/main" id="{23891857-216B-4AB7-A2D0-5F12A51A2232}"/>
              </a:ext>
            </a:extLst>
          </p:cNvPr>
          <p:cNvSpPr/>
          <p:nvPr/>
        </p:nvSpPr>
        <p:spPr bwMode="auto">
          <a:xfrm>
            <a:off x="492088" y="1322363"/>
            <a:ext cx="5250953" cy="1607547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B33E2601-AB4D-44F0-B5F6-057863D0978C}"/>
              </a:ext>
            </a:extLst>
          </p:cNvPr>
          <p:cNvGrpSpPr/>
          <p:nvPr/>
        </p:nvGrpSpPr>
        <p:grpSpPr>
          <a:xfrm>
            <a:off x="1614288" y="3651736"/>
            <a:ext cx="1107280" cy="735661"/>
            <a:chOff x="1856037" y="2093932"/>
            <a:chExt cx="1175121" cy="837622"/>
          </a:xfrm>
        </p:grpSpPr>
        <p:sp>
          <p:nvSpPr>
            <p:cNvPr id="276" name="Isosceles Triangle 22">
              <a:extLst>
                <a:ext uri="{FF2B5EF4-FFF2-40B4-BE49-F238E27FC236}">
                  <a16:creationId xmlns:a16="http://schemas.microsoft.com/office/drawing/2014/main" id="{E2DF4754-FAC4-4EC3-8DC6-F41A50997AB8}"/>
                </a:ext>
              </a:extLst>
            </p:cNvPr>
            <p:cNvSpPr/>
            <p:nvPr/>
          </p:nvSpPr>
          <p:spPr bwMode="auto">
            <a:xfrm rot="10800000">
              <a:off x="1856037" y="2628028"/>
              <a:ext cx="1128635" cy="153801"/>
            </a:xfrm>
            <a:prstGeom prst="triangle">
              <a:avLst/>
            </a:prstGeom>
            <a:gradFill>
              <a:gsLst>
                <a:gs pos="0">
                  <a:schemeClr val="accent2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7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7" name="Rectangle 21">
              <a:extLst>
                <a:ext uri="{FF2B5EF4-FFF2-40B4-BE49-F238E27FC236}">
                  <a16:creationId xmlns:a16="http://schemas.microsoft.com/office/drawing/2014/main" id="{502A701F-3766-468A-B3CE-A166E62EE16A}"/>
                </a:ext>
              </a:extLst>
            </p:cNvPr>
            <p:cNvSpPr/>
            <p:nvPr/>
          </p:nvSpPr>
          <p:spPr bwMode="auto">
            <a:xfrm>
              <a:off x="1856889" y="2353469"/>
              <a:ext cx="1128635" cy="274560"/>
            </a:xfrm>
            <a:prstGeom prst="rect">
              <a:avLst/>
            </a:prstGeom>
            <a:solidFill>
              <a:srgbClr val="FF9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900" b="1" spc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rPr>
                <a:t>ESXi</a:t>
              </a:r>
              <a:r>
                <a:rPr lang="en-GB" sz="900" b="1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rPr>
                <a:t> | Hyper-V</a:t>
              </a:r>
            </a:p>
          </p:txBody>
        </p:sp>
        <p:pic>
          <p:nvPicPr>
            <p:cNvPr id="278" name="Picture 5">
              <a:extLst>
                <a:ext uri="{FF2B5EF4-FFF2-40B4-BE49-F238E27FC236}">
                  <a16:creationId xmlns:a16="http://schemas.microsoft.com/office/drawing/2014/main" id="{E653A306-C09B-4535-A6CA-7B01C65D37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2161321" y="2778309"/>
              <a:ext cx="515992" cy="15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9" name="Rectangle 25">
              <a:extLst>
                <a:ext uri="{FF2B5EF4-FFF2-40B4-BE49-F238E27FC236}">
                  <a16:creationId xmlns:a16="http://schemas.microsoft.com/office/drawing/2014/main" id="{FE5D9CA0-4F83-44E8-9402-3ECC6FDB23F8}"/>
                </a:ext>
              </a:extLst>
            </p:cNvPr>
            <p:cNvSpPr/>
            <p:nvPr/>
          </p:nvSpPr>
          <p:spPr bwMode="auto">
            <a:xfrm>
              <a:off x="1856889" y="2093932"/>
              <a:ext cx="240301" cy="2266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600" spc="0" dirty="0">
                  <a:solidFill>
                    <a:srgbClr val="003738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VM</a:t>
              </a:r>
            </a:p>
          </p:txBody>
        </p:sp>
        <p:sp>
          <p:nvSpPr>
            <p:cNvPr id="280" name="Rectangle 33">
              <a:extLst>
                <a:ext uri="{FF2B5EF4-FFF2-40B4-BE49-F238E27FC236}">
                  <a16:creationId xmlns:a16="http://schemas.microsoft.com/office/drawing/2014/main" id="{9DBB6149-31B2-453F-8371-451EDE254414}"/>
                </a:ext>
              </a:extLst>
            </p:cNvPr>
            <p:cNvSpPr/>
            <p:nvPr/>
          </p:nvSpPr>
          <p:spPr bwMode="auto">
            <a:xfrm>
              <a:off x="2153000" y="2093932"/>
              <a:ext cx="240301" cy="2266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600" spc="0">
                  <a:solidFill>
                    <a:srgbClr val="003738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VM</a:t>
              </a:r>
            </a:p>
          </p:txBody>
        </p:sp>
        <p:sp>
          <p:nvSpPr>
            <p:cNvPr id="281" name="Rectangle 34">
              <a:extLst>
                <a:ext uri="{FF2B5EF4-FFF2-40B4-BE49-F238E27FC236}">
                  <a16:creationId xmlns:a16="http://schemas.microsoft.com/office/drawing/2014/main" id="{F841BFFE-1206-4F0C-88F7-2679FFCCD0B8}"/>
                </a:ext>
              </a:extLst>
            </p:cNvPr>
            <p:cNvSpPr/>
            <p:nvPr/>
          </p:nvSpPr>
          <p:spPr bwMode="auto">
            <a:xfrm>
              <a:off x="2449112" y="2093932"/>
              <a:ext cx="240301" cy="2266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600" spc="0">
                  <a:solidFill>
                    <a:srgbClr val="003738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VM</a:t>
              </a:r>
            </a:p>
          </p:txBody>
        </p:sp>
        <p:sp>
          <p:nvSpPr>
            <p:cNvPr id="282" name="Rectangle 35">
              <a:extLst>
                <a:ext uri="{FF2B5EF4-FFF2-40B4-BE49-F238E27FC236}">
                  <a16:creationId xmlns:a16="http://schemas.microsoft.com/office/drawing/2014/main" id="{B8764169-BF43-4EF1-ABD9-9751A0859E38}"/>
                </a:ext>
              </a:extLst>
            </p:cNvPr>
            <p:cNvSpPr/>
            <p:nvPr/>
          </p:nvSpPr>
          <p:spPr bwMode="auto">
            <a:xfrm>
              <a:off x="2748291" y="2093932"/>
              <a:ext cx="237234" cy="226674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600" spc="0" dirty="0">
                  <a:solidFill>
                    <a:srgbClr val="003738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VM</a:t>
              </a:r>
            </a:p>
          </p:txBody>
        </p:sp>
        <p:sp>
          <p:nvSpPr>
            <p:cNvPr id="283" name="Isosceles Triangle 55">
              <a:extLst>
                <a:ext uri="{FF2B5EF4-FFF2-40B4-BE49-F238E27FC236}">
                  <a16:creationId xmlns:a16="http://schemas.microsoft.com/office/drawing/2014/main" id="{8F2967ED-D754-4873-AB2D-4E277654EEEA}"/>
                </a:ext>
              </a:extLst>
            </p:cNvPr>
            <p:cNvSpPr/>
            <p:nvPr/>
          </p:nvSpPr>
          <p:spPr bwMode="auto">
            <a:xfrm rot="5400000">
              <a:off x="2058442" y="2258924"/>
              <a:ext cx="86792" cy="69178"/>
            </a:xfrm>
            <a:prstGeom prst="triangle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7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4" name="Isosceles Triangle 56">
              <a:extLst>
                <a:ext uri="{FF2B5EF4-FFF2-40B4-BE49-F238E27FC236}">
                  <a16:creationId xmlns:a16="http://schemas.microsoft.com/office/drawing/2014/main" id="{11335564-18D1-4978-89BB-DE0A19252B27}"/>
                </a:ext>
              </a:extLst>
            </p:cNvPr>
            <p:cNvSpPr/>
            <p:nvPr/>
          </p:nvSpPr>
          <p:spPr bwMode="auto">
            <a:xfrm rot="5400000">
              <a:off x="2354553" y="2264194"/>
              <a:ext cx="86792" cy="69178"/>
            </a:xfrm>
            <a:prstGeom prst="triangle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7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5" name="Isosceles Triangle 57">
              <a:extLst>
                <a:ext uri="{FF2B5EF4-FFF2-40B4-BE49-F238E27FC236}">
                  <a16:creationId xmlns:a16="http://schemas.microsoft.com/office/drawing/2014/main" id="{8F55E35A-9C34-4423-A005-99B0898422E7}"/>
                </a:ext>
              </a:extLst>
            </p:cNvPr>
            <p:cNvSpPr/>
            <p:nvPr/>
          </p:nvSpPr>
          <p:spPr bwMode="auto">
            <a:xfrm rot="5400000">
              <a:off x="2644841" y="2264193"/>
              <a:ext cx="86792" cy="69178"/>
            </a:xfrm>
            <a:prstGeom prst="triangle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7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6" name="Isosceles Triangle 58">
              <a:extLst>
                <a:ext uri="{FF2B5EF4-FFF2-40B4-BE49-F238E27FC236}">
                  <a16:creationId xmlns:a16="http://schemas.microsoft.com/office/drawing/2014/main" id="{DCB06F48-CB15-4131-B5F7-6CB390D8570D}"/>
                </a:ext>
              </a:extLst>
            </p:cNvPr>
            <p:cNvSpPr/>
            <p:nvPr/>
          </p:nvSpPr>
          <p:spPr bwMode="auto">
            <a:xfrm rot="5400000">
              <a:off x="2953173" y="2264192"/>
              <a:ext cx="86792" cy="69178"/>
            </a:xfrm>
            <a:prstGeom prst="triangle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7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EBF6E2C9-CAF0-4FF5-92DA-B6D6D75C0CA3}"/>
              </a:ext>
            </a:extLst>
          </p:cNvPr>
          <p:cNvGrpSpPr/>
          <p:nvPr/>
        </p:nvGrpSpPr>
        <p:grpSpPr>
          <a:xfrm>
            <a:off x="4532256" y="3654705"/>
            <a:ext cx="1085696" cy="735784"/>
            <a:chOff x="4251091" y="2097313"/>
            <a:chExt cx="1152215" cy="837762"/>
          </a:xfrm>
        </p:grpSpPr>
        <p:sp>
          <p:nvSpPr>
            <p:cNvPr id="195" name="Rectangle 19">
              <a:extLst>
                <a:ext uri="{FF2B5EF4-FFF2-40B4-BE49-F238E27FC236}">
                  <a16:creationId xmlns:a16="http://schemas.microsoft.com/office/drawing/2014/main" id="{ED1B577C-FA3C-4700-A144-AB69AD238601}"/>
                </a:ext>
              </a:extLst>
            </p:cNvPr>
            <p:cNvSpPr/>
            <p:nvPr/>
          </p:nvSpPr>
          <p:spPr bwMode="auto">
            <a:xfrm>
              <a:off x="4282071" y="2267455"/>
              <a:ext cx="855137" cy="226674"/>
            </a:xfrm>
            <a:prstGeom prst="rect">
              <a:avLst/>
            </a:prstGeom>
            <a:solidFill>
              <a:srgbClr val="00373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7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7" name="Isosceles Triangle 45">
              <a:extLst>
                <a:ext uri="{FF2B5EF4-FFF2-40B4-BE49-F238E27FC236}">
                  <a16:creationId xmlns:a16="http://schemas.microsoft.com/office/drawing/2014/main" id="{AB0CAF9D-86B1-49AC-9EE2-D784549D98BB}"/>
                </a:ext>
              </a:extLst>
            </p:cNvPr>
            <p:cNvSpPr/>
            <p:nvPr/>
          </p:nvSpPr>
          <p:spPr bwMode="auto">
            <a:xfrm rot="10800000">
              <a:off x="4251091" y="2631410"/>
              <a:ext cx="1104966" cy="153801"/>
            </a:xfrm>
            <a:prstGeom prst="triangle">
              <a:avLst/>
            </a:prstGeom>
            <a:gradFill>
              <a:gsLst>
                <a:gs pos="0">
                  <a:schemeClr val="accent2">
                    <a:lumMod val="45000"/>
                    <a:lumOff val="5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7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8" name="Rectangle 48">
              <a:extLst>
                <a:ext uri="{FF2B5EF4-FFF2-40B4-BE49-F238E27FC236}">
                  <a16:creationId xmlns:a16="http://schemas.microsoft.com/office/drawing/2014/main" id="{7FFA8802-9821-49CA-B88A-E70227B85395}"/>
                </a:ext>
              </a:extLst>
            </p:cNvPr>
            <p:cNvSpPr/>
            <p:nvPr/>
          </p:nvSpPr>
          <p:spPr bwMode="auto">
            <a:xfrm>
              <a:off x="4251941" y="2356850"/>
              <a:ext cx="1125569" cy="274560"/>
            </a:xfrm>
            <a:prstGeom prst="rect">
              <a:avLst/>
            </a:prstGeom>
            <a:solidFill>
              <a:srgbClr val="FF99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9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ESXi</a:t>
              </a:r>
              <a:r>
                <a:rPr lang="en-GB" sz="9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| Hyper-V</a:t>
              </a:r>
            </a:p>
          </p:txBody>
        </p:sp>
        <p:pic>
          <p:nvPicPr>
            <p:cNvPr id="259" name="Picture 5">
              <a:extLst>
                <a:ext uri="{FF2B5EF4-FFF2-40B4-BE49-F238E27FC236}">
                  <a16:creationId xmlns:a16="http://schemas.microsoft.com/office/drawing/2014/main" id="{70D50ED9-1D91-41D2-931B-B63B8D3883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4569784" y="2781830"/>
              <a:ext cx="515992" cy="15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0" name="Rectangle 50">
              <a:extLst>
                <a:ext uri="{FF2B5EF4-FFF2-40B4-BE49-F238E27FC236}">
                  <a16:creationId xmlns:a16="http://schemas.microsoft.com/office/drawing/2014/main" id="{EF7BCE0C-770E-421B-B46A-41E4ACCD1979}"/>
                </a:ext>
              </a:extLst>
            </p:cNvPr>
            <p:cNvSpPr/>
            <p:nvPr/>
          </p:nvSpPr>
          <p:spPr bwMode="auto">
            <a:xfrm>
              <a:off x="4251942" y="2097313"/>
              <a:ext cx="237234" cy="226674"/>
            </a:xfrm>
            <a:prstGeom prst="rect">
              <a:avLst/>
            </a:prstGeom>
            <a:solidFill>
              <a:srgbClr val="BFBFBF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600" spc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VM</a:t>
              </a:r>
            </a:p>
          </p:txBody>
        </p:sp>
        <p:sp>
          <p:nvSpPr>
            <p:cNvPr id="261" name="Rectangle 51">
              <a:extLst>
                <a:ext uri="{FF2B5EF4-FFF2-40B4-BE49-F238E27FC236}">
                  <a16:creationId xmlns:a16="http://schemas.microsoft.com/office/drawing/2014/main" id="{2D8B14F2-08F6-4B50-9954-FDF184C6B8EC}"/>
                </a:ext>
              </a:extLst>
            </p:cNvPr>
            <p:cNvSpPr/>
            <p:nvPr/>
          </p:nvSpPr>
          <p:spPr bwMode="auto">
            <a:xfrm>
              <a:off x="4548053" y="2097313"/>
              <a:ext cx="237234" cy="226674"/>
            </a:xfrm>
            <a:prstGeom prst="rect">
              <a:avLst/>
            </a:prstGeom>
            <a:solidFill>
              <a:srgbClr val="BFBFBF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600" spc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VM</a:t>
              </a:r>
            </a:p>
          </p:txBody>
        </p:sp>
        <p:sp>
          <p:nvSpPr>
            <p:cNvPr id="262" name="Rectangle 52">
              <a:extLst>
                <a:ext uri="{FF2B5EF4-FFF2-40B4-BE49-F238E27FC236}">
                  <a16:creationId xmlns:a16="http://schemas.microsoft.com/office/drawing/2014/main" id="{2D57EF7D-EFF8-4A87-A86E-5D24CE863D3A}"/>
                </a:ext>
              </a:extLst>
            </p:cNvPr>
            <p:cNvSpPr/>
            <p:nvPr/>
          </p:nvSpPr>
          <p:spPr bwMode="auto">
            <a:xfrm>
              <a:off x="4844165" y="2097313"/>
              <a:ext cx="237234" cy="226674"/>
            </a:xfrm>
            <a:prstGeom prst="rect">
              <a:avLst/>
            </a:prstGeom>
            <a:solidFill>
              <a:srgbClr val="BFBFBF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600" spc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VM</a:t>
              </a:r>
            </a:p>
          </p:txBody>
        </p:sp>
        <p:sp>
          <p:nvSpPr>
            <p:cNvPr id="263" name="Rectangle 53">
              <a:extLst>
                <a:ext uri="{FF2B5EF4-FFF2-40B4-BE49-F238E27FC236}">
                  <a16:creationId xmlns:a16="http://schemas.microsoft.com/office/drawing/2014/main" id="{3F4FC668-B425-41C9-9A61-F17AE69B9B26}"/>
                </a:ext>
              </a:extLst>
            </p:cNvPr>
            <p:cNvSpPr/>
            <p:nvPr/>
          </p:nvSpPr>
          <p:spPr bwMode="auto">
            <a:xfrm>
              <a:off x="5140276" y="2097313"/>
              <a:ext cx="237234" cy="226674"/>
            </a:xfrm>
            <a:prstGeom prst="rect">
              <a:avLst/>
            </a:prstGeom>
            <a:solidFill>
              <a:srgbClr val="BFBFBF"/>
            </a:solidFill>
            <a:ln w="63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72000" rIns="1800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600" spc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VM</a:t>
              </a:r>
            </a:p>
          </p:txBody>
        </p:sp>
        <p:grpSp>
          <p:nvGrpSpPr>
            <p:cNvPr id="264" name="Group 61">
              <a:extLst>
                <a:ext uri="{FF2B5EF4-FFF2-40B4-BE49-F238E27FC236}">
                  <a16:creationId xmlns:a16="http://schemas.microsoft.com/office/drawing/2014/main" id="{C30A1875-59D1-4237-9280-22876BB3C73B}"/>
                </a:ext>
              </a:extLst>
            </p:cNvPr>
            <p:cNvGrpSpPr/>
            <p:nvPr/>
          </p:nvGrpSpPr>
          <p:grpSpPr>
            <a:xfrm>
              <a:off x="4439462" y="2276514"/>
              <a:ext cx="66985" cy="55333"/>
              <a:chOff x="3890963" y="1683598"/>
              <a:chExt cx="103449" cy="83290"/>
            </a:xfrm>
          </p:grpSpPr>
          <p:sp>
            <p:nvSpPr>
              <p:cNvPr id="274" name="Rectangle 59">
                <a:extLst>
                  <a:ext uri="{FF2B5EF4-FFF2-40B4-BE49-F238E27FC236}">
                    <a16:creationId xmlns:a16="http://schemas.microsoft.com/office/drawing/2014/main" id="{210B038A-7EB4-41CA-9F5A-F5BB0E8C95A4}"/>
                  </a:ext>
                </a:extLst>
              </p:cNvPr>
              <p:cNvSpPr/>
              <p:nvPr/>
            </p:nvSpPr>
            <p:spPr bwMode="auto">
              <a:xfrm>
                <a:off x="3890963" y="1683598"/>
                <a:ext cx="45719" cy="83290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5" name="Rectangle 60">
                <a:extLst>
                  <a:ext uri="{FF2B5EF4-FFF2-40B4-BE49-F238E27FC236}">
                    <a16:creationId xmlns:a16="http://schemas.microsoft.com/office/drawing/2014/main" id="{7971A8D0-2633-40B0-80FF-980D166417E9}"/>
                  </a:ext>
                </a:extLst>
              </p:cNvPr>
              <p:cNvSpPr/>
              <p:nvPr/>
            </p:nvSpPr>
            <p:spPr bwMode="auto">
              <a:xfrm>
                <a:off x="3948693" y="1683598"/>
                <a:ext cx="45719" cy="83290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5" name="Group 62">
              <a:extLst>
                <a:ext uri="{FF2B5EF4-FFF2-40B4-BE49-F238E27FC236}">
                  <a16:creationId xmlns:a16="http://schemas.microsoft.com/office/drawing/2014/main" id="{FCAE9F0D-0A4A-41AA-B5BB-BB64BBFD3060}"/>
                </a:ext>
              </a:extLst>
            </p:cNvPr>
            <p:cNvGrpSpPr/>
            <p:nvPr/>
          </p:nvGrpSpPr>
          <p:grpSpPr>
            <a:xfrm>
              <a:off x="4746152" y="2283218"/>
              <a:ext cx="66985" cy="55333"/>
              <a:chOff x="3890963" y="1683598"/>
              <a:chExt cx="103449" cy="83290"/>
            </a:xfrm>
          </p:grpSpPr>
          <p:sp>
            <p:nvSpPr>
              <p:cNvPr id="272" name="Rectangle 63">
                <a:extLst>
                  <a:ext uri="{FF2B5EF4-FFF2-40B4-BE49-F238E27FC236}">
                    <a16:creationId xmlns:a16="http://schemas.microsoft.com/office/drawing/2014/main" id="{5186BF7B-6582-4E1F-A041-DDCE91CB0558}"/>
                  </a:ext>
                </a:extLst>
              </p:cNvPr>
              <p:cNvSpPr/>
              <p:nvPr/>
            </p:nvSpPr>
            <p:spPr bwMode="auto">
              <a:xfrm>
                <a:off x="3890963" y="1683598"/>
                <a:ext cx="45719" cy="83290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3" name="Rectangle 64">
                <a:extLst>
                  <a:ext uri="{FF2B5EF4-FFF2-40B4-BE49-F238E27FC236}">
                    <a16:creationId xmlns:a16="http://schemas.microsoft.com/office/drawing/2014/main" id="{6905AC1F-F363-4DFA-9F81-B06111716821}"/>
                  </a:ext>
                </a:extLst>
              </p:cNvPr>
              <p:cNvSpPr/>
              <p:nvPr/>
            </p:nvSpPr>
            <p:spPr bwMode="auto">
              <a:xfrm>
                <a:off x="3948693" y="1683598"/>
                <a:ext cx="45719" cy="83290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6" name="Group 65">
              <a:extLst>
                <a:ext uri="{FF2B5EF4-FFF2-40B4-BE49-F238E27FC236}">
                  <a16:creationId xmlns:a16="http://schemas.microsoft.com/office/drawing/2014/main" id="{A4D4CCCF-FD09-48FE-9649-E09D7CAF6E58}"/>
                </a:ext>
              </a:extLst>
            </p:cNvPr>
            <p:cNvGrpSpPr/>
            <p:nvPr/>
          </p:nvGrpSpPr>
          <p:grpSpPr>
            <a:xfrm>
              <a:off x="5038751" y="2281577"/>
              <a:ext cx="66985" cy="55333"/>
              <a:chOff x="3890963" y="1683598"/>
              <a:chExt cx="103449" cy="83290"/>
            </a:xfrm>
          </p:grpSpPr>
          <p:sp>
            <p:nvSpPr>
              <p:cNvPr id="270" name="Rectangle 66">
                <a:extLst>
                  <a:ext uri="{FF2B5EF4-FFF2-40B4-BE49-F238E27FC236}">
                    <a16:creationId xmlns:a16="http://schemas.microsoft.com/office/drawing/2014/main" id="{96BE53D9-CF87-4E92-9DC9-9BA95D3679F1}"/>
                  </a:ext>
                </a:extLst>
              </p:cNvPr>
              <p:cNvSpPr/>
              <p:nvPr/>
            </p:nvSpPr>
            <p:spPr bwMode="auto">
              <a:xfrm>
                <a:off x="3890963" y="1683598"/>
                <a:ext cx="45719" cy="83290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1" name="Rectangle 67">
                <a:extLst>
                  <a:ext uri="{FF2B5EF4-FFF2-40B4-BE49-F238E27FC236}">
                    <a16:creationId xmlns:a16="http://schemas.microsoft.com/office/drawing/2014/main" id="{82174FE6-E4F5-4C26-BDE3-FD605352AB03}"/>
                  </a:ext>
                </a:extLst>
              </p:cNvPr>
              <p:cNvSpPr/>
              <p:nvPr/>
            </p:nvSpPr>
            <p:spPr bwMode="auto">
              <a:xfrm>
                <a:off x="3948693" y="1683598"/>
                <a:ext cx="45719" cy="83290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67" name="Group 68">
              <a:extLst>
                <a:ext uri="{FF2B5EF4-FFF2-40B4-BE49-F238E27FC236}">
                  <a16:creationId xmlns:a16="http://schemas.microsoft.com/office/drawing/2014/main" id="{E02AF0F1-A545-4740-8E95-342443292033}"/>
                </a:ext>
              </a:extLst>
            </p:cNvPr>
            <p:cNvGrpSpPr/>
            <p:nvPr/>
          </p:nvGrpSpPr>
          <p:grpSpPr>
            <a:xfrm>
              <a:off x="5336321" y="2279473"/>
              <a:ext cx="66985" cy="55333"/>
              <a:chOff x="3890963" y="1683598"/>
              <a:chExt cx="103449" cy="83290"/>
            </a:xfrm>
          </p:grpSpPr>
          <p:sp>
            <p:nvSpPr>
              <p:cNvPr id="268" name="Rectangle 69">
                <a:extLst>
                  <a:ext uri="{FF2B5EF4-FFF2-40B4-BE49-F238E27FC236}">
                    <a16:creationId xmlns:a16="http://schemas.microsoft.com/office/drawing/2014/main" id="{B878688E-4D82-4065-A1F8-F20B5AAF2DD9}"/>
                  </a:ext>
                </a:extLst>
              </p:cNvPr>
              <p:cNvSpPr/>
              <p:nvPr/>
            </p:nvSpPr>
            <p:spPr bwMode="auto">
              <a:xfrm>
                <a:off x="3890963" y="1683598"/>
                <a:ext cx="45719" cy="83290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9" name="Rectangle 70">
                <a:extLst>
                  <a:ext uri="{FF2B5EF4-FFF2-40B4-BE49-F238E27FC236}">
                    <a16:creationId xmlns:a16="http://schemas.microsoft.com/office/drawing/2014/main" id="{01FEDF10-B092-4176-B81A-C13A9C95C0FB}"/>
                  </a:ext>
                </a:extLst>
              </p:cNvPr>
              <p:cNvSpPr/>
              <p:nvPr/>
            </p:nvSpPr>
            <p:spPr bwMode="auto">
              <a:xfrm>
                <a:off x="3948693" y="1683598"/>
                <a:ext cx="45719" cy="83290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7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178" name="Straight Arrow Connector 3">
            <a:extLst>
              <a:ext uri="{FF2B5EF4-FFF2-40B4-BE49-F238E27FC236}">
                <a16:creationId xmlns:a16="http://schemas.microsoft.com/office/drawing/2014/main" id="{A2FE4326-970F-4B4F-9C01-59795B635D09}"/>
              </a:ext>
            </a:extLst>
          </p:cNvPr>
          <p:cNvCxnSpPr>
            <a:cxnSpLocks/>
            <a:stCxn id="278" idx="3"/>
            <a:endCxn id="181" idx="1"/>
          </p:cNvCxnSpPr>
          <p:nvPr/>
        </p:nvCxnSpPr>
        <p:spPr>
          <a:xfrm flipV="1">
            <a:off x="2388151" y="4319269"/>
            <a:ext cx="603863" cy="833"/>
          </a:xfrm>
          <a:prstGeom prst="straightConnector1">
            <a:avLst/>
          </a:prstGeom>
          <a:ln w="15875">
            <a:solidFill>
              <a:srgbClr val="00E296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Graphic 4">
            <a:extLst>
              <a:ext uri="{FF2B5EF4-FFF2-40B4-BE49-F238E27FC236}">
                <a16:creationId xmlns:a16="http://schemas.microsoft.com/office/drawing/2014/main" id="{FF7427AC-4FF6-4712-BDB8-1E78AFA27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512" y="3041480"/>
            <a:ext cx="318859" cy="386365"/>
          </a:xfrm>
          <a:prstGeom prst="rect">
            <a:avLst/>
          </a:prstGeom>
        </p:spPr>
      </p:pic>
      <p:pic>
        <p:nvPicPr>
          <p:cNvPr id="180" name="Graphic 5">
            <a:extLst>
              <a:ext uri="{FF2B5EF4-FFF2-40B4-BE49-F238E27FC236}">
                <a16:creationId xmlns:a16="http://schemas.microsoft.com/office/drawing/2014/main" id="{4658D7CB-6AE1-4561-8872-AD81C9262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404" y="3688080"/>
            <a:ext cx="359615" cy="353309"/>
          </a:xfrm>
          <a:prstGeom prst="rect">
            <a:avLst/>
          </a:prstGeom>
        </p:spPr>
      </p:pic>
      <p:pic>
        <p:nvPicPr>
          <p:cNvPr id="181" name="Graphic 6">
            <a:extLst>
              <a:ext uri="{FF2B5EF4-FFF2-40B4-BE49-F238E27FC236}">
                <a16:creationId xmlns:a16="http://schemas.microsoft.com/office/drawing/2014/main" id="{4058343A-DFC9-4BAA-BA42-7F822FB136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92014" y="4203717"/>
            <a:ext cx="247944" cy="231104"/>
          </a:xfrm>
          <a:prstGeom prst="rect">
            <a:avLst/>
          </a:prstGeom>
        </p:spPr>
      </p:pic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21904495-57AE-40BE-929E-DD4E24E137FB}"/>
              </a:ext>
            </a:extLst>
          </p:cNvPr>
          <p:cNvCxnSpPr>
            <a:stCxn id="181" idx="3"/>
            <a:endCxn id="259" idx="1"/>
          </p:cNvCxnSpPr>
          <p:nvPr/>
        </p:nvCxnSpPr>
        <p:spPr>
          <a:xfrm>
            <a:off x="3239958" y="4319269"/>
            <a:ext cx="1592592" cy="3925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B6F2B323-5533-4759-9A0C-5E2596375EAA}"/>
              </a:ext>
            </a:extLst>
          </p:cNvPr>
          <p:cNvCxnSpPr>
            <a:cxnSpLocks/>
          </p:cNvCxnSpPr>
          <p:nvPr/>
        </p:nvCxnSpPr>
        <p:spPr>
          <a:xfrm flipV="1">
            <a:off x="597875" y="3548608"/>
            <a:ext cx="5020077" cy="6227"/>
          </a:xfrm>
          <a:prstGeom prst="line">
            <a:avLst/>
          </a:prstGeom>
          <a:noFill/>
          <a:ln w="12700">
            <a:solidFill>
              <a:srgbClr val="9D9D9C"/>
            </a:solidFill>
            <a:prstDash val="solid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52EF5E7D-0423-4290-8531-63E590BE54C1}"/>
              </a:ext>
            </a:extLst>
          </p:cNvPr>
          <p:cNvCxnSpPr/>
          <p:nvPr/>
        </p:nvCxnSpPr>
        <p:spPr>
          <a:xfrm>
            <a:off x="5073164" y="3554835"/>
            <a:ext cx="0" cy="99870"/>
          </a:xfrm>
          <a:prstGeom prst="line">
            <a:avLst/>
          </a:prstGeom>
          <a:noFill/>
          <a:ln w="12700">
            <a:solidFill>
              <a:srgbClr val="9D9D9C"/>
            </a:solidFill>
            <a:prstDash val="solid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3E851EB1-3A30-4061-A179-61E8352FF48C}"/>
              </a:ext>
            </a:extLst>
          </p:cNvPr>
          <p:cNvCxnSpPr/>
          <p:nvPr/>
        </p:nvCxnSpPr>
        <p:spPr>
          <a:xfrm>
            <a:off x="2153240" y="3554835"/>
            <a:ext cx="0" cy="99870"/>
          </a:xfrm>
          <a:prstGeom prst="line">
            <a:avLst/>
          </a:prstGeom>
          <a:noFill/>
          <a:ln w="12700">
            <a:solidFill>
              <a:srgbClr val="9D9D9C"/>
            </a:solidFill>
            <a:prstDash val="solid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6" name="직선 연결선 185">
            <a:extLst>
              <a:ext uri="{FF2B5EF4-FFF2-40B4-BE49-F238E27FC236}">
                <a16:creationId xmlns:a16="http://schemas.microsoft.com/office/drawing/2014/main" id="{B7DD5B09-0F32-4ABE-B06E-741D680C0DC3}"/>
              </a:ext>
            </a:extLst>
          </p:cNvPr>
          <p:cNvCxnSpPr>
            <a:cxnSpLocks/>
            <a:endCxn id="179" idx="2"/>
          </p:cNvCxnSpPr>
          <p:nvPr/>
        </p:nvCxnSpPr>
        <p:spPr>
          <a:xfrm flipV="1">
            <a:off x="840942" y="3427845"/>
            <a:ext cx="0" cy="120814"/>
          </a:xfrm>
          <a:prstGeom prst="line">
            <a:avLst/>
          </a:prstGeom>
          <a:noFill/>
          <a:ln w="12700">
            <a:solidFill>
              <a:srgbClr val="9D9D9C"/>
            </a:solidFill>
            <a:prstDash val="solid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직선 연결선 186">
            <a:extLst>
              <a:ext uri="{FF2B5EF4-FFF2-40B4-BE49-F238E27FC236}">
                <a16:creationId xmlns:a16="http://schemas.microsoft.com/office/drawing/2014/main" id="{BF8F1938-AE9E-466F-9C23-20A54CB7AED6}"/>
              </a:ext>
            </a:extLst>
          </p:cNvPr>
          <p:cNvCxnSpPr>
            <a:cxnSpLocks/>
          </p:cNvCxnSpPr>
          <p:nvPr/>
        </p:nvCxnSpPr>
        <p:spPr>
          <a:xfrm flipV="1">
            <a:off x="838730" y="3549338"/>
            <a:ext cx="0" cy="120814"/>
          </a:xfrm>
          <a:prstGeom prst="line">
            <a:avLst/>
          </a:prstGeom>
          <a:noFill/>
          <a:ln w="12700">
            <a:solidFill>
              <a:srgbClr val="9D9D9C"/>
            </a:solidFill>
            <a:prstDash val="solid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8" name="직선 연결선 187">
            <a:extLst>
              <a:ext uri="{FF2B5EF4-FFF2-40B4-BE49-F238E27FC236}">
                <a16:creationId xmlns:a16="http://schemas.microsoft.com/office/drawing/2014/main" id="{92813C38-E59D-44A5-973A-747DEBA36CCB}"/>
              </a:ext>
            </a:extLst>
          </p:cNvPr>
          <p:cNvCxnSpPr>
            <a:cxnSpLocks/>
            <a:endCxn id="181" idx="0"/>
          </p:cNvCxnSpPr>
          <p:nvPr/>
        </p:nvCxnSpPr>
        <p:spPr>
          <a:xfrm flipH="1">
            <a:off x="3115986" y="3548608"/>
            <a:ext cx="531" cy="655108"/>
          </a:xfrm>
          <a:prstGeom prst="line">
            <a:avLst/>
          </a:prstGeom>
          <a:noFill/>
          <a:ln w="12700">
            <a:solidFill>
              <a:srgbClr val="9D9D9C"/>
            </a:solidFill>
            <a:prstDash val="solid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89" name="Graphic 49">
            <a:extLst>
              <a:ext uri="{FF2B5EF4-FFF2-40B4-BE49-F238E27FC236}">
                <a16:creationId xmlns:a16="http://schemas.microsoft.com/office/drawing/2014/main" id="{F4ED5B0F-8B43-404F-9BDC-A07B8622EB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88779" y="3919088"/>
            <a:ext cx="254413" cy="237134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EE2F1569-36B9-4FEC-A670-AB3F31A4F153}"/>
              </a:ext>
            </a:extLst>
          </p:cNvPr>
          <p:cNvSpPr txBox="1"/>
          <p:nvPr/>
        </p:nvSpPr>
        <p:spPr>
          <a:xfrm>
            <a:off x="952404" y="3100476"/>
            <a:ext cx="66798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백업서버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D92AD8F1-FC96-4488-85AA-BD82B871C20B}"/>
              </a:ext>
            </a:extLst>
          </p:cNvPr>
          <p:cNvSpPr txBox="1"/>
          <p:nvPr/>
        </p:nvSpPr>
        <p:spPr>
          <a:xfrm>
            <a:off x="1714732" y="4397063"/>
            <a:ext cx="8713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원본 호스트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D6BECA2-CF63-478C-9489-2583F68C3CAB}"/>
              </a:ext>
            </a:extLst>
          </p:cNvPr>
          <p:cNvSpPr txBox="1"/>
          <p:nvPr/>
        </p:nvSpPr>
        <p:spPr>
          <a:xfrm>
            <a:off x="4635141" y="4397063"/>
            <a:ext cx="8713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복제 호스트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5FCEAC2-C50C-48F3-AA4D-0563F0783A7A}"/>
              </a:ext>
            </a:extLst>
          </p:cNvPr>
          <p:cNvSpPr txBox="1"/>
          <p:nvPr/>
        </p:nvSpPr>
        <p:spPr>
          <a:xfrm>
            <a:off x="2702545" y="3677493"/>
            <a:ext cx="8713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Data Mover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32F49C3-7D17-4D97-955E-7311759237D6}"/>
              </a:ext>
            </a:extLst>
          </p:cNvPr>
          <p:cNvSpPr txBox="1"/>
          <p:nvPr/>
        </p:nvSpPr>
        <p:spPr>
          <a:xfrm>
            <a:off x="2678465" y="4397063"/>
            <a:ext cx="8713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Proxy</a:t>
            </a:r>
            <a:r>
              <a:rPr lang="ko-KR" altLang="en-US" sz="900" dirty="0">
                <a:solidFill>
                  <a:schemeClr val="bg1"/>
                </a:solidFill>
              </a:rPr>
              <a:t> 서버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084EC18-EC0C-41A2-94B8-B12DB6E902F4}"/>
              </a:ext>
            </a:extLst>
          </p:cNvPr>
          <p:cNvSpPr txBox="1"/>
          <p:nvPr/>
        </p:nvSpPr>
        <p:spPr>
          <a:xfrm>
            <a:off x="2399778" y="3033409"/>
            <a:ext cx="1452723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100" b="1" i="1" u="sng" dirty="0">
                <a:solidFill>
                  <a:schemeClr val="bg1"/>
                </a:solidFill>
              </a:rPr>
              <a:t>원격지 </a:t>
            </a:r>
            <a:r>
              <a:rPr lang="en-US" altLang="ko-KR" sz="1100" b="1" i="1" u="sng" dirty="0">
                <a:solidFill>
                  <a:schemeClr val="bg1"/>
                </a:solidFill>
              </a:rPr>
              <a:t>VM </a:t>
            </a:r>
            <a:r>
              <a:rPr lang="ko-KR" altLang="en-US" sz="1100" b="1" i="1" u="sng" dirty="0">
                <a:solidFill>
                  <a:schemeClr val="bg1"/>
                </a:solidFill>
              </a:rPr>
              <a:t>복제</a:t>
            </a:r>
          </a:p>
        </p:txBody>
      </p:sp>
      <p:sp>
        <p:nvSpPr>
          <p:cNvPr id="288" name="Rectangle 66">
            <a:extLst>
              <a:ext uri="{FF2B5EF4-FFF2-40B4-BE49-F238E27FC236}">
                <a16:creationId xmlns:a16="http://schemas.microsoft.com/office/drawing/2014/main" id="{9241AACA-5FDD-4648-95EC-BAACD9747CA2}"/>
              </a:ext>
            </a:extLst>
          </p:cNvPr>
          <p:cNvSpPr/>
          <p:nvPr/>
        </p:nvSpPr>
        <p:spPr bwMode="auto">
          <a:xfrm>
            <a:off x="492088" y="2994367"/>
            <a:ext cx="5250953" cy="1607547"/>
          </a:xfrm>
          <a:prstGeom prst="rect">
            <a:avLst/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9" name="Graphic 6">
            <a:extLst>
              <a:ext uri="{FF2B5EF4-FFF2-40B4-BE49-F238E27FC236}">
                <a16:creationId xmlns:a16="http://schemas.microsoft.com/office/drawing/2014/main" id="{2CD9F1B1-50E9-4FE2-B1F5-828D609538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2708" y="4203717"/>
            <a:ext cx="247944" cy="231104"/>
          </a:xfrm>
          <a:prstGeom prst="rect">
            <a:avLst/>
          </a:prstGeom>
        </p:spPr>
      </p:pic>
      <p:cxnSp>
        <p:nvCxnSpPr>
          <p:cNvPr id="290" name="직선 연결선 289">
            <a:extLst>
              <a:ext uri="{FF2B5EF4-FFF2-40B4-BE49-F238E27FC236}">
                <a16:creationId xmlns:a16="http://schemas.microsoft.com/office/drawing/2014/main" id="{3739C88F-64FD-4AC2-B096-DEC279F92118}"/>
              </a:ext>
            </a:extLst>
          </p:cNvPr>
          <p:cNvCxnSpPr>
            <a:cxnSpLocks/>
            <a:endCxn id="289" idx="0"/>
          </p:cNvCxnSpPr>
          <p:nvPr/>
        </p:nvCxnSpPr>
        <p:spPr>
          <a:xfrm flipH="1">
            <a:off x="4106680" y="3548608"/>
            <a:ext cx="531" cy="655108"/>
          </a:xfrm>
          <a:prstGeom prst="line">
            <a:avLst/>
          </a:prstGeom>
          <a:noFill/>
          <a:ln w="12700">
            <a:solidFill>
              <a:srgbClr val="9D9D9C"/>
            </a:solidFill>
            <a:prstDash val="solid"/>
            <a:headEnd type="oval" w="sm" len="sm"/>
            <a:tailEnd type="oval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91" name="Graphic 49">
            <a:extLst>
              <a:ext uri="{FF2B5EF4-FFF2-40B4-BE49-F238E27FC236}">
                <a16:creationId xmlns:a16="http://schemas.microsoft.com/office/drawing/2014/main" id="{FB59F1DB-8D33-440D-ADF0-F342EFEAC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79473" y="3919088"/>
            <a:ext cx="254413" cy="237134"/>
          </a:xfrm>
          <a:prstGeom prst="rect">
            <a:avLst/>
          </a:prstGeom>
        </p:spPr>
      </p:pic>
      <p:sp>
        <p:nvSpPr>
          <p:cNvPr id="292" name="TextBox 291">
            <a:extLst>
              <a:ext uri="{FF2B5EF4-FFF2-40B4-BE49-F238E27FC236}">
                <a16:creationId xmlns:a16="http://schemas.microsoft.com/office/drawing/2014/main" id="{1ECB17BB-421C-4C29-967D-49D83D8B2188}"/>
              </a:ext>
            </a:extLst>
          </p:cNvPr>
          <p:cNvSpPr txBox="1"/>
          <p:nvPr/>
        </p:nvSpPr>
        <p:spPr>
          <a:xfrm>
            <a:off x="3693239" y="3677493"/>
            <a:ext cx="8713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Data Mover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DEA4A934-C5CB-433C-BF2F-53FFABC1165F}"/>
              </a:ext>
            </a:extLst>
          </p:cNvPr>
          <p:cNvSpPr txBox="1"/>
          <p:nvPr/>
        </p:nvSpPr>
        <p:spPr>
          <a:xfrm>
            <a:off x="3669159" y="4397063"/>
            <a:ext cx="871311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Proxy</a:t>
            </a:r>
            <a:r>
              <a:rPr lang="ko-KR" altLang="en-US" sz="900" dirty="0">
                <a:solidFill>
                  <a:schemeClr val="bg1"/>
                </a:solidFill>
              </a:rPr>
              <a:t> 서버</a:t>
            </a:r>
          </a:p>
        </p:txBody>
      </p:sp>
      <p:pic>
        <p:nvPicPr>
          <p:cNvPr id="294" name="Graphic 55">
            <a:extLst>
              <a:ext uri="{FF2B5EF4-FFF2-40B4-BE49-F238E27FC236}">
                <a16:creationId xmlns:a16="http://schemas.microsoft.com/office/drawing/2014/main" id="{A7881DFB-E43B-4C22-87F3-17DE78B830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40001" y="4196952"/>
            <a:ext cx="364706" cy="2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0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2">
            <a:extLst>
              <a:ext uri="{FF2B5EF4-FFF2-40B4-BE49-F238E27FC236}">
                <a16:creationId xmlns:a16="http://schemas.microsoft.com/office/drawing/2014/main" id="{B3A33593-0FB4-4F81-B104-CF62D9F7EB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400" y="1466855"/>
            <a:ext cx="366372" cy="369332"/>
          </a:xfrm>
          <a:prstGeom prst="rect">
            <a:avLst/>
          </a:prstGeom>
          <a:ln>
            <a:noFill/>
          </a:ln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id="{F0D5B507-72AA-412D-BA37-53BE773C2E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94" y="1549477"/>
            <a:ext cx="366372" cy="369332"/>
          </a:xfrm>
          <a:prstGeom prst="rect">
            <a:avLst/>
          </a:prstGeom>
          <a:ln>
            <a:noFill/>
          </a:ln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DB559B6D-5A60-4AD0-AAFA-6080C4DB26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42" y="1472997"/>
            <a:ext cx="366372" cy="369332"/>
          </a:xfrm>
          <a:prstGeom prst="rect">
            <a:avLst/>
          </a:prstGeom>
          <a:ln>
            <a:noFill/>
          </a:ln>
        </p:spPr>
      </p:pic>
      <p:pic>
        <p:nvPicPr>
          <p:cNvPr id="84" name="Picture 2">
            <a:extLst>
              <a:ext uri="{FF2B5EF4-FFF2-40B4-BE49-F238E27FC236}">
                <a16:creationId xmlns:a16="http://schemas.microsoft.com/office/drawing/2014/main" id="{00FFC31C-02CE-483B-810E-E74582FEAA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336" y="1555619"/>
            <a:ext cx="366372" cy="369332"/>
          </a:xfrm>
          <a:prstGeom prst="rect">
            <a:avLst/>
          </a:prstGeom>
          <a:ln>
            <a:noFill/>
          </a:ln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25ECC9EF-708A-4577-997A-1C1FA9CFDA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11" y="1466856"/>
            <a:ext cx="366372" cy="369332"/>
          </a:xfrm>
          <a:prstGeom prst="rect">
            <a:avLst/>
          </a:prstGeom>
          <a:ln>
            <a:noFill/>
          </a:ln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24A951AF-2734-4CC5-B758-3D381C528F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05" y="1549478"/>
            <a:ext cx="366372" cy="369332"/>
          </a:xfrm>
          <a:prstGeom prst="rect">
            <a:avLst/>
          </a:prstGeom>
          <a:ln>
            <a:noFill/>
          </a:ln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B2C8AC1C-3080-4D89-A0B9-BA50975C0B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544" y="1466856"/>
            <a:ext cx="366372" cy="369332"/>
          </a:xfrm>
          <a:prstGeom prst="rect">
            <a:avLst/>
          </a:prstGeom>
          <a:ln>
            <a:noFill/>
          </a:ln>
        </p:spPr>
      </p:pic>
      <p:pic>
        <p:nvPicPr>
          <p:cNvPr id="73" name="Picture 2">
            <a:extLst>
              <a:ext uri="{FF2B5EF4-FFF2-40B4-BE49-F238E27FC236}">
                <a16:creationId xmlns:a16="http://schemas.microsoft.com/office/drawing/2014/main" id="{3AD671F1-17D6-4F85-9C67-8372784EF3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38" y="1549478"/>
            <a:ext cx="366372" cy="369332"/>
          </a:xfrm>
          <a:prstGeom prst="rect">
            <a:avLst/>
          </a:prstGeom>
          <a:ln>
            <a:noFill/>
          </a:ln>
        </p:spPr>
      </p:pic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B4E0119-F155-4272-9BD0-5F02147F10F0}"/>
              </a:ext>
            </a:extLst>
          </p:cNvPr>
          <p:cNvSpPr/>
          <p:nvPr/>
        </p:nvSpPr>
        <p:spPr bwMode="auto">
          <a:xfrm rot="10800000">
            <a:off x="1852146" y="2437707"/>
            <a:ext cx="1743010" cy="231510"/>
          </a:xfrm>
          <a:prstGeom prst="triangle">
            <a:avLst/>
          </a:prstGeom>
          <a:gradFill>
            <a:gsLst>
              <a:gs pos="0">
                <a:schemeClr val="accent2">
                  <a:lumMod val="45000"/>
                  <a:lumOff val="5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FFA352-930C-4C80-8C4D-D17ED0FC4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553998"/>
          </a:xfrm>
        </p:spPr>
        <p:txBody>
          <a:bodyPr/>
          <a:lstStyle/>
          <a:p>
            <a:r>
              <a:rPr lang="en-GB" dirty="0"/>
              <a:t>VM </a:t>
            </a:r>
            <a:r>
              <a:rPr lang="ko-KR" altLang="en-US" dirty="0"/>
              <a:t>복제</a:t>
            </a:r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DA4FD8-86BD-4773-98F4-ED32EEEA8E00}"/>
              </a:ext>
            </a:extLst>
          </p:cNvPr>
          <p:cNvCxnSpPr>
            <a:cxnSpLocks/>
          </p:cNvCxnSpPr>
          <p:nvPr/>
        </p:nvCxnSpPr>
        <p:spPr>
          <a:xfrm flipH="1">
            <a:off x="2722049" y="2872743"/>
            <a:ext cx="1" cy="326760"/>
          </a:xfrm>
          <a:prstGeom prst="line">
            <a:avLst/>
          </a:prstGeom>
          <a:ln w="1905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EA7D2-BA11-4F5F-8AC5-7ED7F84DB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1572" y="3042622"/>
            <a:ext cx="1140954" cy="31376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8468AF2-C55D-41A8-BB6A-F1B8DE445D72}"/>
              </a:ext>
            </a:extLst>
          </p:cNvPr>
          <p:cNvSpPr/>
          <p:nvPr/>
        </p:nvSpPr>
        <p:spPr bwMode="auto">
          <a:xfrm>
            <a:off x="5598796" y="1894951"/>
            <a:ext cx="1320632" cy="341204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791C24-5F6C-4457-B0A7-259B0FA7982F}"/>
              </a:ext>
            </a:extLst>
          </p:cNvPr>
          <p:cNvSpPr/>
          <p:nvPr/>
        </p:nvSpPr>
        <p:spPr bwMode="auto">
          <a:xfrm>
            <a:off x="1853462" y="2024423"/>
            <a:ext cx="1743009" cy="413284"/>
          </a:xfrm>
          <a:prstGeom prst="rect">
            <a:avLst/>
          </a:prstGeom>
          <a:solidFill>
            <a:srgbClr val="FF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b="1" spc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ESXi</a:t>
            </a:r>
            <a:r>
              <a:rPr lang="en-GB" b="1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 | Hyper-V</a:t>
            </a:r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C2DAD5F2-046C-433E-8CF5-1A4193AF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2323612" y="2663919"/>
            <a:ext cx="796873" cy="23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FDD61B5-DB66-422D-9DA0-4B3345AE7F8C}"/>
              </a:ext>
            </a:extLst>
          </p:cNvPr>
          <p:cNvSpPr/>
          <p:nvPr/>
        </p:nvSpPr>
        <p:spPr bwMode="auto">
          <a:xfrm>
            <a:off x="1853462" y="1633753"/>
            <a:ext cx="371110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8DE7CA-5073-41D2-8AEA-108D45B7B053}"/>
              </a:ext>
            </a:extLst>
          </p:cNvPr>
          <p:cNvSpPr/>
          <p:nvPr/>
        </p:nvSpPr>
        <p:spPr bwMode="auto">
          <a:xfrm>
            <a:off x="2310762" y="1633753"/>
            <a:ext cx="371110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E0AE2EA-004A-4FD2-9AB3-DD39A7DEDC09}"/>
              </a:ext>
            </a:extLst>
          </p:cNvPr>
          <p:cNvSpPr/>
          <p:nvPr/>
        </p:nvSpPr>
        <p:spPr bwMode="auto">
          <a:xfrm>
            <a:off x="2768062" y="1633753"/>
            <a:ext cx="371110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6EB97E-7616-4182-B45B-A2AD12DFB233}"/>
              </a:ext>
            </a:extLst>
          </p:cNvPr>
          <p:cNvSpPr/>
          <p:nvPr/>
        </p:nvSpPr>
        <p:spPr bwMode="auto">
          <a:xfrm>
            <a:off x="3230100" y="1633753"/>
            <a:ext cx="366372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CDC3548-86D2-44DB-90FB-1C0ABD5534BF}"/>
              </a:ext>
            </a:extLst>
          </p:cNvPr>
          <p:cNvSpPr/>
          <p:nvPr/>
        </p:nvSpPr>
        <p:spPr bwMode="auto">
          <a:xfrm rot="10800000">
            <a:off x="5550952" y="2442797"/>
            <a:ext cx="1706456" cy="231510"/>
          </a:xfrm>
          <a:prstGeom prst="triangle">
            <a:avLst/>
          </a:prstGeom>
          <a:gradFill>
            <a:gsLst>
              <a:gs pos="0">
                <a:schemeClr val="accent2">
                  <a:lumMod val="45000"/>
                  <a:lumOff val="5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FC02F8-FB47-4EE8-B9F1-19CC4A78D6EB}"/>
              </a:ext>
            </a:extLst>
          </p:cNvPr>
          <p:cNvCxnSpPr>
            <a:cxnSpLocks/>
          </p:cNvCxnSpPr>
          <p:nvPr/>
        </p:nvCxnSpPr>
        <p:spPr>
          <a:xfrm flipH="1">
            <a:off x="6421951" y="2892325"/>
            <a:ext cx="1" cy="326760"/>
          </a:xfrm>
          <a:prstGeom prst="line">
            <a:avLst/>
          </a:prstGeom>
          <a:ln w="1905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54F659D-2AC7-40D3-9025-9944478F0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1474" y="3062204"/>
            <a:ext cx="1140954" cy="31376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D0B62E2-41A9-47EF-84A6-5A56A4CDC4FB}"/>
              </a:ext>
            </a:extLst>
          </p:cNvPr>
          <p:cNvSpPr/>
          <p:nvPr/>
        </p:nvSpPr>
        <p:spPr bwMode="auto">
          <a:xfrm>
            <a:off x="5552265" y="2029513"/>
            <a:ext cx="1738274" cy="413284"/>
          </a:xfrm>
          <a:prstGeom prst="rect">
            <a:avLst/>
          </a:prstGeom>
          <a:solidFill>
            <a:srgbClr val="FF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ESXi</a:t>
            </a:r>
            <a:r>
              <a:rPr lang="en-GB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| Hyper-V</a:t>
            </a:r>
          </a:p>
        </p:txBody>
      </p:sp>
      <p:pic>
        <p:nvPicPr>
          <p:cNvPr id="50" name="Picture 5">
            <a:extLst>
              <a:ext uri="{FF2B5EF4-FFF2-40B4-BE49-F238E27FC236}">
                <a16:creationId xmlns:a16="http://schemas.microsoft.com/office/drawing/2014/main" id="{25B2E58D-4EEC-4C35-9803-DE6B21E7C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auto">
          <a:xfrm>
            <a:off x="6043126" y="2669218"/>
            <a:ext cx="796873" cy="23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8262583-3A1B-4093-8338-98F433B22959}"/>
              </a:ext>
            </a:extLst>
          </p:cNvPr>
          <p:cNvSpPr/>
          <p:nvPr/>
        </p:nvSpPr>
        <p:spPr bwMode="auto">
          <a:xfrm>
            <a:off x="5552266" y="1638843"/>
            <a:ext cx="366372" cy="341203"/>
          </a:xfrm>
          <a:prstGeom prst="rect">
            <a:avLst/>
          </a:prstGeom>
          <a:solidFill>
            <a:srgbClr val="BFBFBF"/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F248-753E-4350-A0A8-88798F2195EB}"/>
              </a:ext>
            </a:extLst>
          </p:cNvPr>
          <p:cNvSpPr/>
          <p:nvPr/>
        </p:nvSpPr>
        <p:spPr bwMode="auto">
          <a:xfrm>
            <a:off x="6009566" y="1638843"/>
            <a:ext cx="366372" cy="341203"/>
          </a:xfrm>
          <a:prstGeom prst="rect">
            <a:avLst/>
          </a:prstGeom>
          <a:solidFill>
            <a:srgbClr val="BFBFBF"/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8BB2EA-B51D-42AC-83D4-841A7E74E99A}"/>
              </a:ext>
            </a:extLst>
          </p:cNvPr>
          <p:cNvSpPr/>
          <p:nvPr/>
        </p:nvSpPr>
        <p:spPr bwMode="auto">
          <a:xfrm>
            <a:off x="6466866" y="1638843"/>
            <a:ext cx="366372" cy="341203"/>
          </a:xfrm>
          <a:prstGeom prst="rect">
            <a:avLst/>
          </a:prstGeom>
          <a:solidFill>
            <a:srgbClr val="BFBFBF"/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10D057-D00F-4E1D-9819-44E32AB872D6}"/>
              </a:ext>
            </a:extLst>
          </p:cNvPr>
          <p:cNvSpPr/>
          <p:nvPr/>
        </p:nvSpPr>
        <p:spPr bwMode="auto">
          <a:xfrm>
            <a:off x="6924166" y="1638843"/>
            <a:ext cx="366372" cy="341203"/>
          </a:xfrm>
          <a:prstGeom prst="rect">
            <a:avLst/>
          </a:prstGeom>
          <a:solidFill>
            <a:srgbClr val="BFBFBF"/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ACACDB8-0F25-4BA9-85C7-00060FA9E94F}"/>
              </a:ext>
            </a:extLst>
          </p:cNvPr>
          <p:cNvSpPr/>
          <p:nvPr/>
        </p:nvSpPr>
        <p:spPr bwMode="auto">
          <a:xfrm rot="5400000">
            <a:off x="2166427" y="1880757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8D584A0F-57BA-466D-AC93-6DF811CC19E3}"/>
              </a:ext>
            </a:extLst>
          </p:cNvPr>
          <p:cNvSpPr/>
          <p:nvPr/>
        </p:nvSpPr>
        <p:spPr bwMode="auto">
          <a:xfrm rot="5400000">
            <a:off x="2623727" y="1888689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77320608-8D80-4CE3-AAD5-3D818674A0E3}"/>
              </a:ext>
            </a:extLst>
          </p:cNvPr>
          <p:cNvSpPr/>
          <p:nvPr/>
        </p:nvSpPr>
        <p:spPr bwMode="auto">
          <a:xfrm rot="5400000">
            <a:off x="3072033" y="1888688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FAEE2509-8BBF-4328-909B-1AF74C0D3716}"/>
              </a:ext>
            </a:extLst>
          </p:cNvPr>
          <p:cNvSpPr/>
          <p:nvPr/>
        </p:nvSpPr>
        <p:spPr bwMode="auto">
          <a:xfrm rot="5400000">
            <a:off x="3548206" y="1888687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0B95DDA-DED3-46A5-B8C6-ED85EEF419F9}"/>
              </a:ext>
            </a:extLst>
          </p:cNvPr>
          <p:cNvGrpSpPr/>
          <p:nvPr/>
        </p:nvGrpSpPr>
        <p:grpSpPr>
          <a:xfrm>
            <a:off x="5841863" y="1908587"/>
            <a:ext cx="103449" cy="83290"/>
            <a:chOff x="3890963" y="1683598"/>
            <a:chExt cx="103449" cy="8329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FF620A4-93C3-4163-95CD-2DEBA382D227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F1D8B24-9F58-43B3-8065-8D6CDA800A81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F28CC07-2689-4C23-8E97-269147B1A9F6}"/>
              </a:ext>
            </a:extLst>
          </p:cNvPr>
          <p:cNvGrpSpPr/>
          <p:nvPr/>
        </p:nvGrpSpPr>
        <p:grpSpPr>
          <a:xfrm>
            <a:off x="6315500" y="1918677"/>
            <a:ext cx="103449" cy="83290"/>
            <a:chOff x="3890963" y="1683598"/>
            <a:chExt cx="103449" cy="8329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8ABA669-97C3-4FD5-91EF-F4E60F86B1BA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D11F633-6AAF-40D4-969D-6209CE58C103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465FA55-C168-4331-9728-09777D151D87}"/>
              </a:ext>
            </a:extLst>
          </p:cNvPr>
          <p:cNvGrpSpPr/>
          <p:nvPr/>
        </p:nvGrpSpPr>
        <p:grpSpPr>
          <a:xfrm>
            <a:off x="6767376" y="1916207"/>
            <a:ext cx="103449" cy="83290"/>
            <a:chOff x="3890963" y="1683598"/>
            <a:chExt cx="103449" cy="8329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62AB029-DBBE-4C6C-A5F8-58AD702ECE4E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A417AE8-AA66-4BF8-A6D7-DB478AF64EEC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126623D-AECD-4E1C-8758-81E6231E0B79}"/>
              </a:ext>
            </a:extLst>
          </p:cNvPr>
          <p:cNvGrpSpPr/>
          <p:nvPr/>
        </p:nvGrpSpPr>
        <p:grpSpPr>
          <a:xfrm>
            <a:off x="7226928" y="1913040"/>
            <a:ext cx="103449" cy="83290"/>
            <a:chOff x="3890963" y="1683598"/>
            <a:chExt cx="103449" cy="8329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0A2B8E8-AE15-4EA6-852C-91AFA948BC6E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1689990-DA24-4CD4-ADBF-F38B957EECC8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FC9AA41C-3697-44A7-8630-DC2F0312C24B}"/>
              </a:ext>
            </a:extLst>
          </p:cNvPr>
          <p:cNvSpPr txBox="1"/>
          <p:nvPr/>
        </p:nvSpPr>
        <p:spPr>
          <a:xfrm>
            <a:off x="2376172" y="3545427"/>
            <a:ext cx="3793731" cy="954107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285750" indent="-2857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bg1"/>
                </a:solidFill>
              </a:rPr>
              <a:t>1:1 VM </a:t>
            </a:r>
            <a:r>
              <a:rPr lang="ko-KR" altLang="en-US" sz="1400" dirty="0">
                <a:solidFill>
                  <a:schemeClr val="bg1"/>
                </a:solidFill>
              </a:rPr>
              <a:t>맵핑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</a:rPr>
              <a:t>VM </a:t>
            </a:r>
            <a:r>
              <a:rPr lang="ko-KR" altLang="en-US" sz="1400" dirty="0">
                <a:solidFill>
                  <a:schemeClr val="bg1"/>
                </a:solidFill>
              </a:rPr>
              <a:t>자체 스냅 생성 및 버전 관리</a:t>
            </a:r>
            <a:endParaRPr lang="en-GB" sz="14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</a:rPr>
              <a:t>Near-CDP RPO </a:t>
            </a:r>
            <a:r>
              <a:rPr lang="ko-KR" altLang="en-US" sz="1400" dirty="0">
                <a:solidFill>
                  <a:schemeClr val="bg1"/>
                </a:solidFill>
              </a:rPr>
              <a:t>유지 및 </a:t>
            </a:r>
            <a:r>
              <a:rPr lang="en-US" sz="1400" dirty="0">
                <a:solidFill>
                  <a:schemeClr val="bg1"/>
                </a:solidFill>
              </a:rPr>
              <a:t>CBT</a:t>
            </a:r>
            <a:r>
              <a:rPr lang="ko-KR" altLang="en-US" sz="1400" dirty="0">
                <a:solidFill>
                  <a:schemeClr val="bg1"/>
                </a:solidFill>
              </a:rPr>
              <a:t> 완벽 지원 </a:t>
            </a:r>
            <a:endParaRPr lang="en-GB" sz="14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chemeClr val="bg1"/>
                </a:solidFill>
              </a:rPr>
              <a:t>수 분 이내 </a:t>
            </a:r>
            <a:r>
              <a:rPr lang="en-GB" sz="1400" dirty="0">
                <a:solidFill>
                  <a:schemeClr val="bg1"/>
                </a:solidFill>
              </a:rPr>
              <a:t>RTO </a:t>
            </a:r>
            <a:r>
              <a:rPr lang="ko-KR" altLang="en-US" sz="1400" dirty="0">
                <a:solidFill>
                  <a:schemeClr val="bg1"/>
                </a:solidFill>
              </a:rPr>
              <a:t>유지</a:t>
            </a:r>
            <a:r>
              <a:rPr lang="en-GB" sz="1400" dirty="0">
                <a:solidFill>
                  <a:schemeClr val="bg1"/>
                </a:solidFill>
              </a:rPr>
              <a:t> (VM </a:t>
            </a:r>
            <a:r>
              <a:rPr lang="ko-KR" altLang="en-US" sz="1400" dirty="0">
                <a:solidFill>
                  <a:schemeClr val="bg1"/>
                </a:solidFill>
              </a:rPr>
              <a:t>자체 부팅 시간</a:t>
            </a:r>
            <a:r>
              <a:rPr lang="en-GB" sz="14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1F8EB6-A659-4B35-9D19-3BCA0BB11BEE}"/>
              </a:ext>
            </a:extLst>
          </p:cNvPr>
          <p:cNvCxnSpPr/>
          <p:nvPr/>
        </p:nvCxnSpPr>
        <p:spPr>
          <a:xfrm>
            <a:off x="3861886" y="2228781"/>
            <a:ext cx="1420228" cy="0"/>
          </a:xfrm>
          <a:prstGeom prst="straightConnector1">
            <a:avLst/>
          </a:prstGeom>
          <a:ln w="15875">
            <a:solidFill>
              <a:srgbClr val="00B492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53AC55AA-6CD3-443F-8691-D6E6757A64FB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1:1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맵핑하여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Near-CDP VM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복제 수행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581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365DE3-A4B4-4521-A6E9-3C8E5E36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페일오버</a:t>
            </a:r>
            <a:endParaRPr lang="en-GB" dirty="0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AE204050-7CA0-453C-B49D-DFF7CB704AC7}"/>
              </a:ext>
            </a:extLst>
          </p:cNvPr>
          <p:cNvSpPr/>
          <p:nvPr/>
        </p:nvSpPr>
        <p:spPr bwMode="auto">
          <a:xfrm rot="10800000">
            <a:off x="2160108" y="3375704"/>
            <a:ext cx="1743010" cy="231510"/>
          </a:xfrm>
          <a:prstGeom prst="triangle">
            <a:avLst/>
          </a:prstGeom>
          <a:gradFill>
            <a:gsLst>
              <a:gs pos="0">
                <a:schemeClr val="accent2">
                  <a:lumMod val="45000"/>
                  <a:lumOff val="5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B2AFECF-506A-48FE-BA00-9BA39A6AB3BC}"/>
              </a:ext>
            </a:extLst>
          </p:cNvPr>
          <p:cNvCxnSpPr>
            <a:cxnSpLocks/>
          </p:cNvCxnSpPr>
          <p:nvPr/>
        </p:nvCxnSpPr>
        <p:spPr>
          <a:xfrm flipH="1">
            <a:off x="3030011" y="3810740"/>
            <a:ext cx="1" cy="326760"/>
          </a:xfrm>
          <a:prstGeom prst="line">
            <a:avLst/>
          </a:prstGeom>
          <a:ln w="1905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19">
            <a:extLst>
              <a:ext uri="{FF2B5EF4-FFF2-40B4-BE49-F238E27FC236}">
                <a16:creationId xmlns:a16="http://schemas.microsoft.com/office/drawing/2014/main" id="{A5AE01AC-099D-4468-8193-941D5228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9534" y="3980619"/>
            <a:ext cx="1140954" cy="3137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9F82700D-2D45-47A3-87F0-88EC60002718}"/>
              </a:ext>
            </a:extLst>
          </p:cNvPr>
          <p:cNvSpPr/>
          <p:nvPr/>
        </p:nvSpPr>
        <p:spPr bwMode="auto">
          <a:xfrm>
            <a:off x="2161424" y="2962420"/>
            <a:ext cx="1743009" cy="413284"/>
          </a:xfrm>
          <a:prstGeom prst="rect">
            <a:avLst/>
          </a:prstGeom>
          <a:solidFill>
            <a:srgbClr val="FF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ESXi</a:t>
            </a:r>
            <a:r>
              <a:rPr lang="en-GB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| Hyper-V</a:t>
            </a:r>
          </a:p>
        </p:txBody>
      </p:sp>
      <p:pic>
        <p:nvPicPr>
          <p:cNvPr id="58" name="Picture 5">
            <a:extLst>
              <a:ext uri="{FF2B5EF4-FFF2-40B4-BE49-F238E27FC236}">
                <a16:creationId xmlns:a16="http://schemas.microsoft.com/office/drawing/2014/main" id="{DB3BF7DD-75E2-469D-AC6E-49B0E47A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2631574" y="3601916"/>
            <a:ext cx="796873" cy="23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DDA46A8C-8178-46F0-85FA-1DE2A9A82BBA}"/>
              </a:ext>
            </a:extLst>
          </p:cNvPr>
          <p:cNvSpPr/>
          <p:nvPr/>
        </p:nvSpPr>
        <p:spPr bwMode="auto">
          <a:xfrm>
            <a:off x="2161424" y="2571750"/>
            <a:ext cx="371110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4C2FD2-8840-4FDE-9BEE-93622CB8CDE7}"/>
              </a:ext>
            </a:extLst>
          </p:cNvPr>
          <p:cNvSpPr/>
          <p:nvPr/>
        </p:nvSpPr>
        <p:spPr bwMode="auto">
          <a:xfrm>
            <a:off x="2618724" y="2571750"/>
            <a:ext cx="371110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8A0C53-C598-4A55-A40D-808E168E5DCD}"/>
              </a:ext>
            </a:extLst>
          </p:cNvPr>
          <p:cNvSpPr/>
          <p:nvPr/>
        </p:nvSpPr>
        <p:spPr bwMode="auto">
          <a:xfrm>
            <a:off x="3076024" y="2571750"/>
            <a:ext cx="371110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0779A67-14A9-4223-9563-A7965EBD9B1C}"/>
              </a:ext>
            </a:extLst>
          </p:cNvPr>
          <p:cNvSpPr/>
          <p:nvPr/>
        </p:nvSpPr>
        <p:spPr bwMode="auto">
          <a:xfrm>
            <a:off x="3538062" y="2571750"/>
            <a:ext cx="366372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67E898B0-66BE-46ED-8E9E-6CF0E251F905}"/>
              </a:ext>
            </a:extLst>
          </p:cNvPr>
          <p:cNvSpPr/>
          <p:nvPr/>
        </p:nvSpPr>
        <p:spPr bwMode="auto">
          <a:xfrm rot="10800000">
            <a:off x="4915939" y="3380794"/>
            <a:ext cx="1706456" cy="231510"/>
          </a:xfrm>
          <a:prstGeom prst="triangle">
            <a:avLst/>
          </a:prstGeom>
          <a:gradFill>
            <a:gsLst>
              <a:gs pos="0">
                <a:schemeClr val="accent2">
                  <a:lumMod val="45000"/>
                  <a:lumOff val="5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905FC56-66BE-4853-BA5D-4C1DBDA3C7B0}"/>
              </a:ext>
            </a:extLst>
          </p:cNvPr>
          <p:cNvCxnSpPr>
            <a:cxnSpLocks/>
          </p:cNvCxnSpPr>
          <p:nvPr/>
        </p:nvCxnSpPr>
        <p:spPr>
          <a:xfrm flipH="1">
            <a:off x="5786938" y="3830322"/>
            <a:ext cx="1" cy="326760"/>
          </a:xfrm>
          <a:prstGeom prst="line">
            <a:avLst/>
          </a:prstGeom>
          <a:ln w="1905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29">
            <a:extLst>
              <a:ext uri="{FF2B5EF4-FFF2-40B4-BE49-F238E27FC236}">
                <a16:creationId xmlns:a16="http://schemas.microsoft.com/office/drawing/2014/main" id="{64AD0732-007B-4BF2-B802-AD79E7BE1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6461" y="3980619"/>
            <a:ext cx="1140954" cy="31376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E565C49-6337-4068-B3E5-77762C358DBF}"/>
              </a:ext>
            </a:extLst>
          </p:cNvPr>
          <p:cNvSpPr/>
          <p:nvPr/>
        </p:nvSpPr>
        <p:spPr bwMode="auto">
          <a:xfrm>
            <a:off x="4917252" y="2967510"/>
            <a:ext cx="1738274" cy="413284"/>
          </a:xfrm>
          <a:prstGeom prst="rect">
            <a:avLst/>
          </a:prstGeom>
          <a:solidFill>
            <a:srgbClr val="FF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ESXi</a:t>
            </a:r>
            <a:r>
              <a:rPr lang="en-GB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| Hyper-V</a:t>
            </a:r>
          </a:p>
        </p:txBody>
      </p:sp>
      <p:pic>
        <p:nvPicPr>
          <p:cNvPr id="68" name="Picture 5">
            <a:extLst>
              <a:ext uri="{FF2B5EF4-FFF2-40B4-BE49-F238E27FC236}">
                <a16:creationId xmlns:a16="http://schemas.microsoft.com/office/drawing/2014/main" id="{DCA9CCF6-E350-46A2-9D99-3CD67B4FA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5408113" y="3607215"/>
            <a:ext cx="796873" cy="23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76EB681-2C82-485F-8E59-A2AA01B35086}"/>
              </a:ext>
            </a:extLst>
          </p:cNvPr>
          <p:cNvSpPr/>
          <p:nvPr/>
        </p:nvSpPr>
        <p:spPr bwMode="auto">
          <a:xfrm>
            <a:off x="4917253" y="2576840"/>
            <a:ext cx="366372" cy="341203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6B3F544-6CC5-4B46-966B-97C95BC0973A}"/>
              </a:ext>
            </a:extLst>
          </p:cNvPr>
          <p:cNvSpPr/>
          <p:nvPr/>
        </p:nvSpPr>
        <p:spPr bwMode="auto">
          <a:xfrm>
            <a:off x="5374553" y="2576840"/>
            <a:ext cx="366372" cy="341203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B040B8-CCE4-405E-8EC6-E8FECDF186E7}"/>
              </a:ext>
            </a:extLst>
          </p:cNvPr>
          <p:cNvSpPr/>
          <p:nvPr/>
        </p:nvSpPr>
        <p:spPr bwMode="auto">
          <a:xfrm>
            <a:off x="5831853" y="2576840"/>
            <a:ext cx="366372" cy="341203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08508D7-7C73-4393-AC26-A9A819D84355}"/>
              </a:ext>
            </a:extLst>
          </p:cNvPr>
          <p:cNvSpPr/>
          <p:nvPr/>
        </p:nvSpPr>
        <p:spPr bwMode="auto">
          <a:xfrm>
            <a:off x="6289153" y="2576840"/>
            <a:ext cx="366372" cy="341203"/>
          </a:xfrm>
          <a:prstGeom prst="rect">
            <a:avLst/>
          </a:prstGeom>
          <a:solidFill>
            <a:srgbClr val="BFBFB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962F48BF-C41A-460B-8F5C-AD66073A1F1C}"/>
              </a:ext>
            </a:extLst>
          </p:cNvPr>
          <p:cNvSpPr/>
          <p:nvPr/>
        </p:nvSpPr>
        <p:spPr bwMode="auto">
          <a:xfrm rot="5400000">
            <a:off x="2474510" y="2818755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6FDC5DBA-0456-4AFB-8E2D-A0AAE892A265}"/>
              </a:ext>
            </a:extLst>
          </p:cNvPr>
          <p:cNvSpPr/>
          <p:nvPr/>
        </p:nvSpPr>
        <p:spPr bwMode="auto">
          <a:xfrm rot="5400000">
            <a:off x="2931810" y="2826687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AF45F5D2-2874-42A5-854C-3BF5C837BE4D}"/>
              </a:ext>
            </a:extLst>
          </p:cNvPr>
          <p:cNvSpPr/>
          <p:nvPr/>
        </p:nvSpPr>
        <p:spPr bwMode="auto">
          <a:xfrm rot="5400000">
            <a:off x="3380116" y="2826686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17A6AFD2-E8F8-4C1C-A75D-217AF5ECB3F9}"/>
              </a:ext>
            </a:extLst>
          </p:cNvPr>
          <p:cNvSpPr/>
          <p:nvPr/>
        </p:nvSpPr>
        <p:spPr bwMode="auto">
          <a:xfrm rot="5400000">
            <a:off x="3855588" y="2826467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6BB064-190E-49F0-9C9E-ED975B416AB7}"/>
              </a:ext>
            </a:extLst>
          </p:cNvPr>
          <p:cNvGrpSpPr/>
          <p:nvPr/>
        </p:nvGrpSpPr>
        <p:grpSpPr>
          <a:xfrm>
            <a:off x="5206850" y="2846584"/>
            <a:ext cx="103449" cy="83290"/>
            <a:chOff x="3890963" y="1683598"/>
            <a:chExt cx="103449" cy="8329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1057C52-64D8-4C27-B591-256457AB5216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A487DB-84EF-419D-9BF8-8AEB72B9ED8A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2367EAC-4E89-4624-A1AC-80F7CB99F7E0}"/>
              </a:ext>
            </a:extLst>
          </p:cNvPr>
          <p:cNvGrpSpPr/>
          <p:nvPr/>
        </p:nvGrpSpPr>
        <p:grpSpPr>
          <a:xfrm>
            <a:off x="5680487" y="2856674"/>
            <a:ext cx="103449" cy="83290"/>
            <a:chOff x="3890963" y="1683598"/>
            <a:chExt cx="103449" cy="832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DC88257-2FE2-4D8D-8A4D-3B25A2ECAECC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7B6663A-47AC-4F15-8DAB-0684151A959F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D7D213B-0E97-44F2-B4A7-685F8676F7A1}"/>
              </a:ext>
            </a:extLst>
          </p:cNvPr>
          <p:cNvGrpSpPr/>
          <p:nvPr/>
        </p:nvGrpSpPr>
        <p:grpSpPr>
          <a:xfrm>
            <a:off x="6132363" y="2854204"/>
            <a:ext cx="103449" cy="83290"/>
            <a:chOff x="3890963" y="1683598"/>
            <a:chExt cx="103449" cy="8329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47C7741-7C1E-4361-BED9-0FD2C97E1643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5D7734A-8B5E-4331-BFE3-2FB694345830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359960-6EDF-4790-B036-429648D7069E}"/>
              </a:ext>
            </a:extLst>
          </p:cNvPr>
          <p:cNvGrpSpPr/>
          <p:nvPr/>
        </p:nvGrpSpPr>
        <p:grpSpPr>
          <a:xfrm>
            <a:off x="6591915" y="2851037"/>
            <a:ext cx="103449" cy="83290"/>
            <a:chOff x="3890963" y="1683598"/>
            <a:chExt cx="103449" cy="832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4ED4FDC-6671-4756-868B-892CD574D96C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21BF207-BA21-4DB7-8D1F-7A3E3969E6FD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76CE95A-939C-4EEC-8C20-FEC58BA43C2F}"/>
              </a:ext>
            </a:extLst>
          </p:cNvPr>
          <p:cNvGrpSpPr/>
          <p:nvPr/>
        </p:nvGrpSpPr>
        <p:grpSpPr>
          <a:xfrm>
            <a:off x="2943657" y="2846584"/>
            <a:ext cx="83898" cy="79374"/>
            <a:chOff x="4100991" y="1774825"/>
            <a:chExt cx="83898" cy="79374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8A5FB1B-1B0D-410A-BC79-84EF46ECD3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0992" y="1774825"/>
              <a:ext cx="79374" cy="79374"/>
            </a:xfrm>
            <a:prstGeom prst="line">
              <a:avLst/>
            </a:prstGeom>
            <a:ln w="19050">
              <a:solidFill>
                <a:srgbClr val="FF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A62AB4F-05EB-4BC6-BD03-3881C1F8CF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0991" y="1774825"/>
              <a:ext cx="83898" cy="79373"/>
            </a:xfrm>
            <a:prstGeom prst="line">
              <a:avLst/>
            </a:prstGeom>
            <a:ln w="19050">
              <a:solidFill>
                <a:srgbClr val="FF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996EEABB-FED4-4A63-8363-DEF40403605B}"/>
              </a:ext>
            </a:extLst>
          </p:cNvPr>
          <p:cNvSpPr/>
          <p:nvPr/>
        </p:nvSpPr>
        <p:spPr bwMode="auto">
          <a:xfrm rot="5400000">
            <a:off x="5677972" y="2832914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Straight Arrow Connector 127">
            <a:extLst>
              <a:ext uri="{FF2B5EF4-FFF2-40B4-BE49-F238E27FC236}">
                <a16:creationId xmlns:a16="http://schemas.microsoft.com/office/drawing/2014/main" id="{B6C7C827-C8C1-4D87-A43B-F0BD5DE16C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78464" y="1197565"/>
            <a:ext cx="5090" cy="2753460"/>
          </a:xfrm>
          <a:prstGeom prst="bentConnector3">
            <a:avLst>
              <a:gd name="adj1" fmla="val -4491159"/>
            </a:avLst>
          </a:prstGeom>
          <a:ln w="15875">
            <a:solidFill>
              <a:srgbClr val="00B4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1F4CF384-D6BF-4A91-89E3-3350B5880B7B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페일오버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실행을 통한 복제된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즉시 가동으로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및 어플리케이션 서비스 즉시 재개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BB5884-163A-4265-813C-4B683BCC6679}"/>
              </a:ext>
            </a:extLst>
          </p:cNvPr>
          <p:cNvSpPr txBox="1"/>
          <p:nvPr/>
        </p:nvSpPr>
        <p:spPr>
          <a:xfrm>
            <a:off x="2550006" y="1450700"/>
            <a:ext cx="4043988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E296"/>
                </a:solidFill>
              </a:rPr>
              <a:t>수 분 이내 즉시 </a:t>
            </a:r>
            <a:endParaRPr lang="en-US" altLang="ko-KR" sz="2000" b="1" dirty="0">
              <a:solidFill>
                <a:srgbClr val="00E296"/>
              </a:solidFill>
            </a:endParaRPr>
          </a:p>
          <a:p>
            <a:pPr algn="ctr"/>
            <a:r>
              <a:rPr lang="en-US" altLang="ko-KR" sz="2000" b="1" dirty="0">
                <a:solidFill>
                  <a:srgbClr val="00E296"/>
                </a:solidFill>
              </a:rPr>
              <a:t>VM </a:t>
            </a:r>
            <a:r>
              <a:rPr lang="ko-KR" altLang="en-US" sz="2000" b="1" dirty="0">
                <a:solidFill>
                  <a:srgbClr val="00E296"/>
                </a:solidFill>
              </a:rPr>
              <a:t>가동</a:t>
            </a:r>
          </a:p>
        </p:txBody>
      </p:sp>
    </p:spTree>
    <p:extLst>
      <p:ext uri="{BB962C8B-B14F-4D97-AF65-F5344CB8AC3E}">
        <p14:creationId xmlns:p14="http://schemas.microsoft.com/office/powerpoint/2010/main" val="2289709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0" grpId="0" animBg="1"/>
      <p:bldP spid="75" grpId="0" animBg="1"/>
      <p:bldP spid="9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365DE3-A4B4-4521-A6E9-3C8E5E36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페일백</a:t>
            </a:r>
            <a:endParaRPr lang="en-GB" dirty="0"/>
          </a:p>
        </p:txBody>
      </p:sp>
      <p:sp>
        <p:nvSpPr>
          <p:cNvPr id="142" name="Isosceles Triangle 141">
            <a:extLst>
              <a:ext uri="{FF2B5EF4-FFF2-40B4-BE49-F238E27FC236}">
                <a16:creationId xmlns:a16="http://schemas.microsoft.com/office/drawing/2014/main" id="{A1B1820A-7D77-489F-B20D-638068971D3A}"/>
              </a:ext>
            </a:extLst>
          </p:cNvPr>
          <p:cNvSpPr/>
          <p:nvPr/>
        </p:nvSpPr>
        <p:spPr bwMode="auto">
          <a:xfrm rot="10800000">
            <a:off x="2155514" y="3379168"/>
            <a:ext cx="1743010" cy="231510"/>
          </a:xfrm>
          <a:prstGeom prst="triangle">
            <a:avLst/>
          </a:prstGeom>
          <a:gradFill>
            <a:gsLst>
              <a:gs pos="0">
                <a:schemeClr val="accent2">
                  <a:lumMod val="45000"/>
                  <a:lumOff val="5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840A591C-C508-4DB7-BCEC-5EC549000C2E}"/>
              </a:ext>
            </a:extLst>
          </p:cNvPr>
          <p:cNvCxnSpPr>
            <a:cxnSpLocks/>
          </p:cNvCxnSpPr>
          <p:nvPr/>
        </p:nvCxnSpPr>
        <p:spPr>
          <a:xfrm flipH="1">
            <a:off x="3025417" y="3814204"/>
            <a:ext cx="1" cy="326760"/>
          </a:xfrm>
          <a:prstGeom prst="line">
            <a:avLst/>
          </a:prstGeom>
          <a:ln w="1905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9">
            <a:extLst>
              <a:ext uri="{FF2B5EF4-FFF2-40B4-BE49-F238E27FC236}">
                <a16:creationId xmlns:a16="http://schemas.microsoft.com/office/drawing/2014/main" id="{091BC795-E008-476B-A409-EB5171D11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4940" y="3984083"/>
            <a:ext cx="1140954" cy="313762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29CCF765-F09D-48E6-9FAC-D963FF12F96C}"/>
              </a:ext>
            </a:extLst>
          </p:cNvPr>
          <p:cNvSpPr/>
          <p:nvPr/>
        </p:nvSpPr>
        <p:spPr bwMode="auto">
          <a:xfrm>
            <a:off x="2156830" y="2965884"/>
            <a:ext cx="1743009" cy="413284"/>
          </a:xfrm>
          <a:prstGeom prst="rect">
            <a:avLst/>
          </a:prstGeom>
          <a:solidFill>
            <a:srgbClr val="FF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ESXi</a:t>
            </a:r>
            <a:r>
              <a:rPr lang="en-GB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| Hyper-V</a:t>
            </a:r>
          </a:p>
        </p:txBody>
      </p:sp>
      <p:pic>
        <p:nvPicPr>
          <p:cNvPr id="146" name="Picture 5">
            <a:extLst>
              <a:ext uri="{FF2B5EF4-FFF2-40B4-BE49-F238E27FC236}">
                <a16:creationId xmlns:a16="http://schemas.microsoft.com/office/drawing/2014/main" id="{F867359A-259A-4028-98ED-B788D0823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2626980" y="3605380"/>
            <a:ext cx="796873" cy="23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10023BBF-C4EF-44C1-B321-F480E765CB65}"/>
              </a:ext>
            </a:extLst>
          </p:cNvPr>
          <p:cNvSpPr/>
          <p:nvPr/>
        </p:nvSpPr>
        <p:spPr bwMode="auto">
          <a:xfrm>
            <a:off x="2156830" y="2575214"/>
            <a:ext cx="371110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99A3ED6-90A9-472E-9CA7-9247638D6636}"/>
              </a:ext>
            </a:extLst>
          </p:cNvPr>
          <p:cNvSpPr/>
          <p:nvPr/>
        </p:nvSpPr>
        <p:spPr bwMode="auto">
          <a:xfrm>
            <a:off x="2614130" y="2575214"/>
            <a:ext cx="371110" cy="341203"/>
          </a:xfrm>
          <a:prstGeom prst="rect">
            <a:avLst/>
          </a:prstGeom>
          <a:solidFill>
            <a:srgbClr val="A6A6A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AAEDB1F-EF78-4616-9123-8C888D5A7831}"/>
              </a:ext>
            </a:extLst>
          </p:cNvPr>
          <p:cNvSpPr/>
          <p:nvPr/>
        </p:nvSpPr>
        <p:spPr bwMode="auto">
          <a:xfrm>
            <a:off x="3071430" y="2575214"/>
            <a:ext cx="371110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FEC6F71-988B-48F4-B968-FC1BC5E7E29E}"/>
              </a:ext>
            </a:extLst>
          </p:cNvPr>
          <p:cNvSpPr/>
          <p:nvPr/>
        </p:nvSpPr>
        <p:spPr bwMode="auto">
          <a:xfrm>
            <a:off x="3533468" y="2575214"/>
            <a:ext cx="366372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2C6265FF-A214-4508-A216-4C8D4B23DFDB}"/>
              </a:ext>
            </a:extLst>
          </p:cNvPr>
          <p:cNvSpPr/>
          <p:nvPr/>
        </p:nvSpPr>
        <p:spPr bwMode="auto">
          <a:xfrm rot="10800000">
            <a:off x="4911345" y="3384258"/>
            <a:ext cx="1706456" cy="231510"/>
          </a:xfrm>
          <a:prstGeom prst="triangle">
            <a:avLst/>
          </a:prstGeom>
          <a:gradFill>
            <a:gsLst>
              <a:gs pos="0">
                <a:schemeClr val="accent2">
                  <a:lumMod val="45000"/>
                  <a:lumOff val="5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00588EB-50FC-4C1F-A365-2A57AC1E1922}"/>
              </a:ext>
            </a:extLst>
          </p:cNvPr>
          <p:cNvCxnSpPr>
            <a:cxnSpLocks/>
          </p:cNvCxnSpPr>
          <p:nvPr/>
        </p:nvCxnSpPr>
        <p:spPr>
          <a:xfrm flipH="1">
            <a:off x="5782344" y="3833786"/>
            <a:ext cx="1" cy="326760"/>
          </a:xfrm>
          <a:prstGeom prst="line">
            <a:avLst/>
          </a:prstGeom>
          <a:ln w="1905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29">
            <a:extLst>
              <a:ext uri="{FF2B5EF4-FFF2-40B4-BE49-F238E27FC236}">
                <a16:creationId xmlns:a16="http://schemas.microsoft.com/office/drawing/2014/main" id="{DF7D5F45-E78F-417D-B57E-D73117BC8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1867" y="3987790"/>
            <a:ext cx="1140954" cy="313762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3862DF5E-9774-49F5-8083-7DF2C8EE6DBE}"/>
              </a:ext>
            </a:extLst>
          </p:cNvPr>
          <p:cNvSpPr/>
          <p:nvPr/>
        </p:nvSpPr>
        <p:spPr bwMode="auto">
          <a:xfrm>
            <a:off x="4912658" y="2970974"/>
            <a:ext cx="1738274" cy="413284"/>
          </a:xfrm>
          <a:prstGeom prst="rect">
            <a:avLst/>
          </a:prstGeom>
          <a:solidFill>
            <a:srgbClr val="FF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ESXi</a:t>
            </a:r>
            <a:r>
              <a:rPr lang="en-GB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| Hyper-V</a:t>
            </a:r>
          </a:p>
        </p:txBody>
      </p:sp>
      <p:pic>
        <p:nvPicPr>
          <p:cNvPr id="155" name="Picture 5">
            <a:extLst>
              <a:ext uri="{FF2B5EF4-FFF2-40B4-BE49-F238E27FC236}">
                <a16:creationId xmlns:a16="http://schemas.microsoft.com/office/drawing/2014/main" id="{603886A3-A414-426D-9E69-D8700B6BA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5403519" y="3610679"/>
            <a:ext cx="796873" cy="23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122E6C61-3ACD-453C-AFE3-FDA33534CD51}"/>
              </a:ext>
            </a:extLst>
          </p:cNvPr>
          <p:cNvSpPr/>
          <p:nvPr/>
        </p:nvSpPr>
        <p:spPr bwMode="auto">
          <a:xfrm>
            <a:off x="4912659" y="2580304"/>
            <a:ext cx="366372" cy="3412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8DAEE6B-7DA5-47C0-8591-EC225384D0C3}"/>
              </a:ext>
            </a:extLst>
          </p:cNvPr>
          <p:cNvSpPr/>
          <p:nvPr/>
        </p:nvSpPr>
        <p:spPr bwMode="auto">
          <a:xfrm>
            <a:off x="5369959" y="2580304"/>
            <a:ext cx="366372" cy="34120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D71A570-5DA0-480B-8EE4-E7C9CCE60579}"/>
              </a:ext>
            </a:extLst>
          </p:cNvPr>
          <p:cNvSpPr/>
          <p:nvPr/>
        </p:nvSpPr>
        <p:spPr bwMode="auto">
          <a:xfrm>
            <a:off x="5827259" y="2580304"/>
            <a:ext cx="366372" cy="3412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0467DD9-D3B3-4910-893F-5E8472FF0280}"/>
              </a:ext>
            </a:extLst>
          </p:cNvPr>
          <p:cNvSpPr/>
          <p:nvPr/>
        </p:nvSpPr>
        <p:spPr bwMode="auto">
          <a:xfrm>
            <a:off x="6284559" y="2580304"/>
            <a:ext cx="366372" cy="3412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2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160" name="Isosceles Triangle 159">
            <a:extLst>
              <a:ext uri="{FF2B5EF4-FFF2-40B4-BE49-F238E27FC236}">
                <a16:creationId xmlns:a16="http://schemas.microsoft.com/office/drawing/2014/main" id="{63216889-9601-4328-BEDC-ABB9A8B1551F}"/>
              </a:ext>
            </a:extLst>
          </p:cNvPr>
          <p:cNvSpPr/>
          <p:nvPr/>
        </p:nvSpPr>
        <p:spPr bwMode="auto">
          <a:xfrm rot="5400000">
            <a:off x="2469916" y="2822219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1" name="Isosceles Triangle 160">
            <a:extLst>
              <a:ext uri="{FF2B5EF4-FFF2-40B4-BE49-F238E27FC236}">
                <a16:creationId xmlns:a16="http://schemas.microsoft.com/office/drawing/2014/main" id="{582D7727-8D8C-4306-BB04-DD6679BAB6FE}"/>
              </a:ext>
            </a:extLst>
          </p:cNvPr>
          <p:cNvSpPr/>
          <p:nvPr/>
        </p:nvSpPr>
        <p:spPr bwMode="auto">
          <a:xfrm rot="5400000">
            <a:off x="2927216" y="2830151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2" name="Isosceles Triangle 161">
            <a:extLst>
              <a:ext uri="{FF2B5EF4-FFF2-40B4-BE49-F238E27FC236}">
                <a16:creationId xmlns:a16="http://schemas.microsoft.com/office/drawing/2014/main" id="{8375CBA4-67F6-4A0D-8976-694B6E1234AB}"/>
              </a:ext>
            </a:extLst>
          </p:cNvPr>
          <p:cNvSpPr/>
          <p:nvPr/>
        </p:nvSpPr>
        <p:spPr bwMode="auto">
          <a:xfrm rot="5400000">
            <a:off x="3375522" y="2830150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3" name="Isosceles Triangle 162">
            <a:extLst>
              <a:ext uri="{FF2B5EF4-FFF2-40B4-BE49-F238E27FC236}">
                <a16:creationId xmlns:a16="http://schemas.microsoft.com/office/drawing/2014/main" id="{F9FE7CB9-0078-41D1-B436-F7D5465D5B50}"/>
              </a:ext>
            </a:extLst>
          </p:cNvPr>
          <p:cNvSpPr/>
          <p:nvPr/>
        </p:nvSpPr>
        <p:spPr bwMode="auto">
          <a:xfrm rot="5400000">
            <a:off x="3850994" y="2829931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9F75A3B-AB58-47EF-8C06-B9B8BAE4B45F}"/>
              </a:ext>
            </a:extLst>
          </p:cNvPr>
          <p:cNvGrpSpPr/>
          <p:nvPr/>
        </p:nvGrpSpPr>
        <p:grpSpPr>
          <a:xfrm>
            <a:off x="5202256" y="2850048"/>
            <a:ext cx="103449" cy="83290"/>
            <a:chOff x="3890963" y="1683598"/>
            <a:chExt cx="103449" cy="83290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86EF2E2-05D0-42D5-9059-77EAC57ABA9B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5D9D032-7039-42F0-8051-D3B1EAC21AD5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7C3FDC7A-DDB2-4C5A-AAC2-C96D4FF23647}"/>
              </a:ext>
            </a:extLst>
          </p:cNvPr>
          <p:cNvGrpSpPr/>
          <p:nvPr/>
        </p:nvGrpSpPr>
        <p:grpSpPr>
          <a:xfrm>
            <a:off x="5675893" y="2860138"/>
            <a:ext cx="103449" cy="83290"/>
            <a:chOff x="3890963" y="1683598"/>
            <a:chExt cx="103449" cy="8329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8522DA69-722C-439D-926A-4BE9E5487BBD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6BD9473-7118-4F13-B5D1-67C7678565CB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989BD43-C172-454F-8A3B-71A58EAB9C92}"/>
              </a:ext>
            </a:extLst>
          </p:cNvPr>
          <p:cNvGrpSpPr/>
          <p:nvPr/>
        </p:nvGrpSpPr>
        <p:grpSpPr>
          <a:xfrm>
            <a:off x="6127769" y="2857668"/>
            <a:ext cx="103449" cy="83290"/>
            <a:chOff x="3890963" y="1683598"/>
            <a:chExt cx="103449" cy="8329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F9D441A-A2A4-43D6-A4A8-429F3C458A8A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AAB1CF2-4CF8-4D16-9BCF-5AF5CD40DD4D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04195C3-51CF-4C3F-BAF8-E2B8F2F0D536}"/>
              </a:ext>
            </a:extLst>
          </p:cNvPr>
          <p:cNvGrpSpPr/>
          <p:nvPr/>
        </p:nvGrpSpPr>
        <p:grpSpPr>
          <a:xfrm>
            <a:off x="6587321" y="2854501"/>
            <a:ext cx="103449" cy="83290"/>
            <a:chOff x="3890963" y="1683598"/>
            <a:chExt cx="103449" cy="83290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EE4ADC1F-AA52-4154-A77F-D56559E05F3C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E349EBA-3AEC-44E5-988C-77558A433930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0CB252F-6427-443E-9D38-03934C0196A0}"/>
              </a:ext>
            </a:extLst>
          </p:cNvPr>
          <p:cNvGrpSpPr/>
          <p:nvPr/>
        </p:nvGrpSpPr>
        <p:grpSpPr>
          <a:xfrm>
            <a:off x="2939063" y="2850048"/>
            <a:ext cx="83898" cy="79374"/>
            <a:chOff x="4100991" y="1774825"/>
            <a:chExt cx="83898" cy="79374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AD5E79D-61D6-488A-8150-C28227F0A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0992" y="1774825"/>
              <a:ext cx="79374" cy="79374"/>
            </a:xfrm>
            <a:prstGeom prst="line">
              <a:avLst/>
            </a:prstGeom>
            <a:ln w="19050">
              <a:solidFill>
                <a:srgbClr val="FF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4C737E7-5F2D-4FA9-BAD5-8E36263057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0991" y="1774825"/>
              <a:ext cx="83898" cy="79373"/>
            </a:xfrm>
            <a:prstGeom prst="line">
              <a:avLst/>
            </a:prstGeom>
            <a:ln w="19050">
              <a:solidFill>
                <a:srgbClr val="FF000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Isosceles Triangle 178">
            <a:extLst>
              <a:ext uri="{FF2B5EF4-FFF2-40B4-BE49-F238E27FC236}">
                <a16:creationId xmlns:a16="http://schemas.microsoft.com/office/drawing/2014/main" id="{050DDB1F-7285-46B1-A5FA-CEDC6407D047}"/>
              </a:ext>
            </a:extLst>
          </p:cNvPr>
          <p:cNvSpPr/>
          <p:nvPr/>
        </p:nvSpPr>
        <p:spPr bwMode="auto">
          <a:xfrm rot="5400000">
            <a:off x="5673378" y="2836378"/>
            <a:ext cx="130645" cy="106835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0" name="Straight Arrow Connector 127">
            <a:extLst>
              <a:ext uri="{FF2B5EF4-FFF2-40B4-BE49-F238E27FC236}">
                <a16:creationId xmlns:a16="http://schemas.microsoft.com/office/drawing/2014/main" id="{2FADAA53-6378-4326-9880-82559D0B68A5}"/>
              </a:ext>
            </a:extLst>
          </p:cNvPr>
          <p:cNvCxnSpPr>
            <a:cxnSpLocks/>
            <a:stCxn id="148" idx="0"/>
            <a:endCxn id="157" idx="0"/>
          </p:cNvCxnSpPr>
          <p:nvPr/>
        </p:nvCxnSpPr>
        <p:spPr>
          <a:xfrm rot="16200000" flipH="1">
            <a:off x="4173870" y="1201029"/>
            <a:ext cx="5090" cy="2753460"/>
          </a:xfrm>
          <a:prstGeom prst="bentConnector3">
            <a:avLst>
              <a:gd name="adj1" fmla="val -8982318"/>
            </a:avLst>
          </a:prstGeom>
          <a:ln w="15875">
            <a:solidFill>
              <a:srgbClr val="00B49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E56F0714-EABA-4324-937B-17CAB57F5D0C}"/>
              </a:ext>
            </a:extLst>
          </p:cNvPr>
          <p:cNvSpPr txBox="1"/>
          <p:nvPr/>
        </p:nvSpPr>
        <p:spPr>
          <a:xfrm>
            <a:off x="3419923" y="1838807"/>
            <a:ext cx="1491422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데이터 동기화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4" name="Content Placeholder 1">
            <a:extLst>
              <a:ext uri="{FF2B5EF4-FFF2-40B4-BE49-F238E27FC236}">
                <a16:creationId xmlns:a16="http://schemas.microsoft.com/office/drawing/2014/main" id="{1BC54730-24D6-472E-AB4C-A89E5F2B799F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운영 중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주센터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문제 해결 후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페일백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수행을 통해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손쉽게 변경 데이터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동기화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32368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/>
      <p:bldP spid="157" grpId="0" animBg="1"/>
      <p:bldP spid="161" grpId="0" animBg="1"/>
      <p:bldP spid="179" grpId="0" animBg="1"/>
      <p:bldP spid="1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ko-KR" altLang="en-US" dirty="0"/>
              <a:t>최적 구성안 </a:t>
            </a:r>
            <a:r>
              <a:rPr lang="en-US" altLang="ko-KR" dirty="0"/>
              <a:t>(</a:t>
            </a:r>
            <a:r>
              <a:rPr lang="ko-KR" altLang="en-US" dirty="0"/>
              <a:t>백업 </a:t>
            </a:r>
            <a:r>
              <a:rPr lang="en-US" altLang="ko-KR" dirty="0"/>
              <a:t>+ DR)</a:t>
            </a:r>
            <a:endParaRPr lang="ko-KR" altLang="en-US" dirty="0"/>
          </a:p>
        </p:txBody>
      </p:sp>
      <p:cxnSp>
        <p:nvCxnSpPr>
          <p:cNvPr id="71" name="Straight Connector 31">
            <a:extLst>
              <a:ext uri="{FF2B5EF4-FFF2-40B4-BE49-F238E27FC236}">
                <a16:creationId xmlns:a16="http://schemas.microsoft.com/office/drawing/2014/main" id="{A0CF44C1-803D-4887-9A63-1274374ADE53}"/>
              </a:ext>
            </a:extLst>
          </p:cNvPr>
          <p:cNvCxnSpPr>
            <a:cxnSpLocks/>
            <a:stCxn id="112" idx="0"/>
          </p:cNvCxnSpPr>
          <p:nvPr/>
        </p:nvCxnSpPr>
        <p:spPr>
          <a:xfrm flipV="1">
            <a:off x="2326591" y="1994898"/>
            <a:ext cx="14329" cy="1344494"/>
          </a:xfrm>
          <a:prstGeom prst="line">
            <a:avLst/>
          </a:prstGeom>
          <a:noFill/>
          <a:ln w="12700" cap="flat" cmpd="sng" algn="ctr">
            <a:solidFill>
              <a:srgbClr val="9D9D9C"/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73" name="Straight Connector 30">
            <a:extLst>
              <a:ext uri="{FF2B5EF4-FFF2-40B4-BE49-F238E27FC236}">
                <a16:creationId xmlns:a16="http://schemas.microsoft.com/office/drawing/2014/main" id="{5D8F8314-D4DF-4E8C-AB2D-5AAEC30A211A}"/>
              </a:ext>
            </a:extLst>
          </p:cNvPr>
          <p:cNvCxnSpPr>
            <a:cxnSpLocks/>
          </p:cNvCxnSpPr>
          <p:nvPr/>
        </p:nvCxnSpPr>
        <p:spPr>
          <a:xfrm flipH="1">
            <a:off x="451501" y="1985221"/>
            <a:ext cx="8217206" cy="1202"/>
          </a:xfrm>
          <a:prstGeom prst="line">
            <a:avLst/>
          </a:prstGeom>
          <a:noFill/>
          <a:ln w="12700" cap="flat" cmpd="sng" algn="ctr">
            <a:solidFill>
              <a:srgbClr val="9D9D9C"/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74" name="TextBox 62">
            <a:extLst>
              <a:ext uri="{FF2B5EF4-FFF2-40B4-BE49-F238E27FC236}">
                <a16:creationId xmlns:a16="http://schemas.microsoft.com/office/drawing/2014/main" id="{9DC6E488-0383-4D24-AC6C-C85084E1F178}"/>
              </a:ext>
            </a:extLst>
          </p:cNvPr>
          <p:cNvSpPr txBox="1"/>
          <p:nvPr/>
        </p:nvSpPr>
        <p:spPr>
          <a:xfrm>
            <a:off x="1517368" y="4225857"/>
            <a:ext cx="1660116" cy="41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90000"/>
              </a:lnSpc>
              <a:defRPr/>
            </a:pPr>
            <a:r>
              <a:rPr lang="ko-KR" alt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물리 백업 서버</a:t>
            </a:r>
            <a:endParaRPr lang="en-US" sz="788" b="1" kern="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 defTabSz="685800">
              <a:lnSpc>
                <a:spcPct val="90000"/>
              </a:lnSpc>
              <a:defRPr/>
            </a:pPr>
            <a:r>
              <a:rPr 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(Backup Server</a:t>
            </a:r>
          </a:p>
          <a:p>
            <a:pPr algn="ctr" defTabSz="685800">
              <a:lnSpc>
                <a:spcPct val="90000"/>
              </a:lnSpc>
              <a:defRPr/>
            </a:pPr>
            <a:r>
              <a:rPr lang="en-US" altLang="ko-KR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+Proxy</a:t>
            </a:r>
            <a:r>
              <a:rPr lang="ko-KR" alt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lang="ko-KR" alt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Repository)</a:t>
            </a:r>
          </a:p>
        </p:txBody>
      </p:sp>
      <p:cxnSp>
        <p:nvCxnSpPr>
          <p:cNvPr id="75" name="Straight Connector 31">
            <a:extLst>
              <a:ext uri="{FF2B5EF4-FFF2-40B4-BE49-F238E27FC236}">
                <a16:creationId xmlns:a16="http://schemas.microsoft.com/office/drawing/2014/main" id="{AAC536C0-64C0-41A8-98D9-4F6A091FB00B}"/>
              </a:ext>
            </a:extLst>
          </p:cNvPr>
          <p:cNvCxnSpPr>
            <a:cxnSpLocks/>
          </p:cNvCxnSpPr>
          <p:nvPr/>
        </p:nvCxnSpPr>
        <p:spPr>
          <a:xfrm flipV="1">
            <a:off x="1317626" y="1980086"/>
            <a:ext cx="13383" cy="598027"/>
          </a:xfrm>
          <a:prstGeom prst="line">
            <a:avLst/>
          </a:prstGeom>
          <a:noFill/>
          <a:ln w="12700" cap="flat" cmpd="sng" algn="ctr">
            <a:solidFill>
              <a:srgbClr val="9D9D9C"/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76" name="TextBox 68">
            <a:extLst>
              <a:ext uri="{FF2B5EF4-FFF2-40B4-BE49-F238E27FC236}">
                <a16:creationId xmlns:a16="http://schemas.microsoft.com/office/drawing/2014/main" id="{1748D079-D9CA-4BB2-8BB5-FC2E0B618084}"/>
              </a:ext>
            </a:extLst>
          </p:cNvPr>
          <p:cNvSpPr txBox="1"/>
          <p:nvPr/>
        </p:nvSpPr>
        <p:spPr>
          <a:xfrm>
            <a:off x="1000268" y="3585440"/>
            <a:ext cx="718466" cy="20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90000"/>
              </a:lnSpc>
              <a:defRPr/>
            </a:pPr>
            <a:r>
              <a:rPr lang="ko-KR" alt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운영 호스트</a:t>
            </a:r>
            <a:endParaRPr lang="en-US" sz="788" b="1" kern="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80" name="Straight Connector 78">
            <a:extLst>
              <a:ext uri="{FF2B5EF4-FFF2-40B4-BE49-F238E27FC236}">
                <a16:creationId xmlns:a16="http://schemas.microsoft.com/office/drawing/2014/main" id="{2F9EC31C-EC6B-44AD-AE19-49C404ACBBC0}"/>
              </a:ext>
            </a:extLst>
          </p:cNvPr>
          <p:cNvCxnSpPr>
            <a:cxnSpLocks/>
          </p:cNvCxnSpPr>
          <p:nvPr/>
        </p:nvCxnSpPr>
        <p:spPr>
          <a:xfrm>
            <a:off x="1764190" y="3501359"/>
            <a:ext cx="422631" cy="0"/>
          </a:xfrm>
          <a:prstGeom prst="line">
            <a:avLst/>
          </a:prstGeom>
          <a:noFill/>
          <a:ln w="12700" cap="flat" cmpd="sng" algn="ctr">
            <a:solidFill>
              <a:srgbClr val="00E296"/>
            </a:solidFill>
            <a:prstDash val="sysDash"/>
            <a:tailEnd type="triangle" w="med" len="sm"/>
          </a:ln>
          <a:effectLst/>
        </p:spPr>
      </p:cxnSp>
      <p:cxnSp>
        <p:nvCxnSpPr>
          <p:cNvPr id="81" name="Straight Connector 78">
            <a:extLst>
              <a:ext uri="{FF2B5EF4-FFF2-40B4-BE49-F238E27FC236}">
                <a16:creationId xmlns:a16="http://schemas.microsoft.com/office/drawing/2014/main" id="{D3C1BAE8-35E3-467B-8067-2338C86769A5}"/>
              </a:ext>
            </a:extLst>
          </p:cNvPr>
          <p:cNvCxnSpPr>
            <a:cxnSpLocks/>
          </p:cNvCxnSpPr>
          <p:nvPr/>
        </p:nvCxnSpPr>
        <p:spPr>
          <a:xfrm flipV="1">
            <a:off x="2514013" y="3482132"/>
            <a:ext cx="4060434" cy="19227"/>
          </a:xfrm>
          <a:prstGeom prst="line">
            <a:avLst/>
          </a:prstGeom>
          <a:noFill/>
          <a:ln w="12700" cap="flat" cmpd="sng" algn="ctr">
            <a:solidFill>
              <a:srgbClr val="00E296"/>
            </a:solidFill>
            <a:prstDash val="sysDash"/>
            <a:tailEnd type="triangle" w="med" len="sm"/>
          </a:ln>
          <a:effectLst/>
        </p:spPr>
      </p:cxnSp>
      <p:sp>
        <p:nvSpPr>
          <p:cNvPr id="86" name="TextBox 23">
            <a:extLst>
              <a:ext uri="{FF2B5EF4-FFF2-40B4-BE49-F238E27FC236}">
                <a16:creationId xmlns:a16="http://schemas.microsoft.com/office/drawing/2014/main" id="{8D3E6222-5BB8-4237-91BC-22F8348324D7}"/>
              </a:ext>
            </a:extLst>
          </p:cNvPr>
          <p:cNvSpPr txBox="1"/>
          <p:nvPr/>
        </p:nvSpPr>
        <p:spPr>
          <a:xfrm>
            <a:off x="2699708" y="2956431"/>
            <a:ext cx="1335120" cy="334835"/>
          </a:xfrm>
          <a:prstGeom prst="rect">
            <a:avLst/>
          </a:prstGeom>
        </p:spPr>
        <p:txBody>
          <a:bodyPr wrap="square" rtlCol="0" anchor="ctr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defRPr/>
            </a:pPr>
            <a:r>
              <a:rPr lang="en-US" sz="788" b="1" dirty="0">
                <a:solidFill>
                  <a:schemeClr val="bg1"/>
                </a:solidFill>
                <a:latin typeface="Tahoma"/>
              </a:rPr>
              <a:t>WAN accelerator</a:t>
            </a:r>
          </a:p>
          <a:p>
            <a:pPr algn="r" defTabSz="685800">
              <a:defRPr/>
            </a:pPr>
            <a:r>
              <a:rPr lang="en-US" sz="788" b="1" dirty="0">
                <a:solidFill>
                  <a:schemeClr val="bg1"/>
                </a:solidFill>
                <a:latin typeface="Tahoma"/>
              </a:rPr>
              <a:t>(</a:t>
            </a:r>
            <a:r>
              <a:rPr lang="ko-KR" altLang="en-US" sz="788" b="1" dirty="0">
                <a:solidFill>
                  <a:schemeClr val="bg1"/>
                </a:solidFill>
                <a:latin typeface="Tahoma"/>
              </a:rPr>
              <a:t>물리 서버 </a:t>
            </a:r>
            <a:r>
              <a:rPr lang="en-US" altLang="ko-KR" sz="788" b="1" dirty="0">
                <a:solidFill>
                  <a:schemeClr val="bg1"/>
                </a:solidFill>
                <a:latin typeface="Tahoma"/>
              </a:rPr>
              <a:t>or</a:t>
            </a:r>
            <a:r>
              <a:rPr lang="ko-KR" altLang="en-US" sz="788" b="1" dirty="0">
                <a:solidFill>
                  <a:schemeClr val="bg1"/>
                </a:solidFill>
                <a:latin typeface="Tahoma"/>
              </a:rPr>
              <a:t> </a:t>
            </a:r>
            <a:r>
              <a:rPr lang="en-US" altLang="ko-KR" sz="788" b="1" dirty="0">
                <a:solidFill>
                  <a:schemeClr val="bg1"/>
                </a:solidFill>
                <a:latin typeface="Tahoma"/>
              </a:rPr>
              <a:t>VM)</a:t>
            </a:r>
            <a:endParaRPr lang="en-US" sz="788" b="1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88" name="TextBox 23">
            <a:extLst>
              <a:ext uri="{FF2B5EF4-FFF2-40B4-BE49-F238E27FC236}">
                <a16:creationId xmlns:a16="http://schemas.microsoft.com/office/drawing/2014/main" id="{497E1C57-297F-4E48-AA3B-094049DCF090}"/>
              </a:ext>
            </a:extLst>
          </p:cNvPr>
          <p:cNvSpPr txBox="1"/>
          <p:nvPr/>
        </p:nvSpPr>
        <p:spPr>
          <a:xfrm>
            <a:off x="4604576" y="2956431"/>
            <a:ext cx="1335120" cy="334835"/>
          </a:xfrm>
          <a:prstGeom prst="rect">
            <a:avLst/>
          </a:prstGeom>
        </p:spPr>
        <p:txBody>
          <a:bodyPr wrap="square" rtlCol="0" anchor="ctr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defRPr/>
            </a:pPr>
            <a:r>
              <a:rPr lang="en-US" sz="788" b="1" dirty="0">
                <a:solidFill>
                  <a:schemeClr val="bg1"/>
                </a:solidFill>
                <a:latin typeface="Tahoma"/>
              </a:rPr>
              <a:t>WAN accelerator</a:t>
            </a:r>
          </a:p>
          <a:p>
            <a:pPr algn="r" defTabSz="685800">
              <a:defRPr/>
            </a:pPr>
            <a:r>
              <a:rPr lang="en-US" sz="788" b="1" dirty="0">
                <a:solidFill>
                  <a:schemeClr val="bg1"/>
                </a:solidFill>
                <a:latin typeface="Tahoma"/>
              </a:rPr>
              <a:t>(</a:t>
            </a:r>
            <a:r>
              <a:rPr lang="ko-KR" altLang="en-US" sz="788" b="1" dirty="0">
                <a:solidFill>
                  <a:schemeClr val="bg1"/>
                </a:solidFill>
                <a:latin typeface="Tahoma"/>
              </a:rPr>
              <a:t>물리 서버 </a:t>
            </a:r>
            <a:r>
              <a:rPr lang="en-US" altLang="ko-KR" sz="788" b="1" dirty="0">
                <a:solidFill>
                  <a:schemeClr val="bg1"/>
                </a:solidFill>
                <a:latin typeface="Tahoma"/>
              </a:rPr>
              <a:t>or</a:t>
            </a:r>
            <a:r>
              <a:rPr lang="ko-KR" altLang="en-US" sz="788" b="1" dirty="0">
                <a:solidFill>
                  <a:schemeClr val="bg1"/>
                </a:solidFill>
                <a:latin typeface="Tahoma"/>
              </a:rPr>
              <a:t> </a:t>
            </a:r>
            <a:r>
              <a:rPr lang="en-US" altLang="ko-KR" sz="788" b="1" dirty="0">
                <a:solidFill>
                  <a:schemeClr val="bg1"/>
                </a:solidFill>
                <a:latin typeface="Tahoma"/>
              </a:rPr>
              <a:t>VM)</a:t>
            </a:r>
            <a:endParaRPr lang="en-US" sz="788" b="1" dirty="0">
              <a:solidFill>
                <a:schemeClr val="bg1"/>
              </a:solidFill>
              <a:latin typeface="Tahoma"/>
            </a:endParaRPr>
          </a:p>
        </p:txBody>
      </p:sp>
      <p:cxnSp>
        <p:nvCxnSpPr>
          <p:cNvPr id="89" name="Straight Connector 31">
            <a:extLst>
              <a:ext uri="{FF2B5EF4-FFF2-40B4-BE49-F238E27FC236}">
                <a16:creationId xmlns:a16="http://schemas.microsoft.com/office/drawing/2014/main" id="{9B497BD0-473B-4AD4-B2D3-32529AEC940D}"/>
              </a:ext>
            </a:extLst>
          </p:cNvPr>
          <p:cNvCxnSpPr>
            <a:cxnSpLocks/>
          </p:cNvCxnSpPr>
          <p:nvPr/>
        </p:nvCxnSpPr>
        <p:spPr>
          <a:xfrm flipV="1">
            <a:off x="6786747" y="1994897"/>
            <a:ext cx="0" cy="1335480"/>
          </a:xfrm>
          <a:prstGeom prst="line">
            <a:avLst/>
          </a:prstGeom>
          <a:noFill/>
          <a:ln w="12700" cap="flat" cmpd="sng" algn="ctr">
            <a:solidFill>
              <a:srgbClr val="9D9D9C"/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95" name="TextBox 62">
            <a:extLst>
              <a:ext uri="{FF2B5EF4-FFF2-40B4-BE49-F238E27FC236}">
                <a16:creationId xmlns:a16="http://schemas.microsoft.com/office/drawing/2014/main" id="{7046CB0E-9978-4489-BC6A-66F8DCBC70A0}"/>
              </a:ext>
            </a:extLst>
          </p:cNvPr>
          <p:cNvSpPr txBox="1"/>
          <p:nvPr/>
        </p:nvSpPr>
        <p:spPr>
          <a:xfrm>
            <a:off x="6039577" y="4233180"/>
            <a:ext cx="1400090" cy="419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90000"/>
              </a:lnSpc>
              <a:defRPr/>
            </a:pPr>
            <a:r>
              <a:rPr lang="ko-KR" alt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물리 백업 서버</a:t>
            </a:r>
            <a:endParaRPr lang="en-US" altLang="ko-KR" sz="788" b="1" kern="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algn="ctr" defTabSz="685800">
              <a:lnSpc>
                <a:spcPct val="90000"/>
              </a:lnSpc>
              <a:defRPr/>
            </a:pPr>
            <a:r>
              <a:rPr lang="en-US" altLang="ko-KR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(Backup Server</a:t>
            </a:r>
          </a:p>
          <a:p>
            <a:pPr algn="ctr" defTabSz="685800">
              <a:lnSpc>
                <a:spcPct val="90000"/>
              </a:lnSpc>
              <a:defRPr/>
            </a:pPr>
            <a:r>
              <a:rPr lang="en-US" altLang="ko-KR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+Proxy</a:t>
            </a:r>
            <a:r>
              <a:rPr lang="ko-KR" alt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+</a:t>
            </a:r>
            <a:r>
              <a:rPr lang="ko-KR" alt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Repository)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4AC17AE-9942-420D-BFFB-723921397D62}"/>
              </a:ext>
            </a:extLst>
          </p:cNvPr>
          <p:cNvSpPr txBox="1"/>
          <p:nvPr/>
        </p:nvSpPr>
        <p:spPr>
          <a:xfrm>
            <a:off x="1310257" y="3816207"/>
            <a:ext cx="745717" cy="248209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514350">
              <a:defRPr/>
            </a:pPr>
            <a:r>
              <a:rPr lang="en-US" altLang="ko-KR" sz="1013" b="1" kern="0" dirty="0">
                <a:solidFill>
                  <a:srgbClr val="93EB20"/>
                </a:solidFill>
                <a:latin typeface="Tahoma"/>
              </a:rPr>
              <a:t>1-1. </a:t>
            </a:r>
            <a:r>
              <a:rPr lang="ko-KR" altLang="en-US" sz="1013" b="1" kern="0" dirty="0">
                <a:solidFill>
                  <a:srgbClr val="93EB20"/>
                </a:solidFill>
                <a:latin typeface="Tahoma"/>
              </a:rPr>
              <a:t>백업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506FEA5-3CBF-494E-AED1-AA83C246D675}"/>
              </a:ext>
            </a:extLst>
          </p:cNvPr>
          <p:cNvSpPr txBox="1"/>
          <p:nvPr/>
        </p:nvSpPr>
        <p:spPr>
          <a:xfrm>
            <a:off x="3268634" y="3720354"/>
            <a:ext cx="1043877" cy="248209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514350">
              <a:defRPr/>
            </a:pPr>
            <a:r>
              <a:rPr lang="en-US" altLang="ko-KR" sz="1013" b="1" kern="0" dirty="0">
                <a:solidFill>
                  <a:srgbClr val="93EB20"/>
                </a:solidFill>
                <a:latin typeface="Tahoma"/>
              </a:rPr>
              <a:t>1-2. </a:t>
            </a:r>
            <a:r>
              <a:rPr lang="ko-KR" altLang="en-US" sz="1013" b="1" kern="0" dirty="0">
                <a:solidFill>
                  <a:srgbClr val="93EB20"/>
                </a:solidFill>
                <a:latin typeface="Tahoma"/>
              </a:rPr>
              <a:t>백업 복제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6B3FF2-DDBD-4FC5-BF8B-012F4922BF1B}"/>
              </a:ext>
            </a:extLst>
          </p:cNvPr>
          <p:cNvSpPr txBox="1"/>
          <p:nvPr/>
        </p:nvSpPr>
        <p:spPr>
          <a:xfrm>
            <a:off x="7111211" y="3946016"/>
            <a:ext cx="1468672" cy="404085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514350">
              <a:defRPr/>
            </a:pPr>
            <a:r>
              <a:rPr lang="en-US" altLang="ko-KR" sz="1013" b="1" kern="0" dirty="0">
                <a:solidFill>
                  <a:srgbClr val="93EB20"/>
                </a:solidFill>
                <a:latin typeface="Tahoma"/>
              </a:rPr>
              <a:t>1-3. </a:t>
            </a:r>
            <a:r>
              <a:rPr lang="ko-KR" altLang="en-US" sz="1013" b="1" kern="0" dirty="0">
                <a:solidFill>
                  <a:srgbClr val="93EB20"/>
                </a:solidFill>
                <a:latin typeface="Tahoma"/>
              </a:rPr>
              <a:t>소산 데이터로 </a:t>
            </a:r>
            <a:endParaRPr lang="en-US" altLang="ko-KR" sz="1013" b="1" kern="0" dirty="0">
              <a:solidFill>
                <a:srgbClr val="93EB20"/>
              </a:solidFill>
              <a:latin typeface="Tahoma"/>
            </a:endParaRPr>
          </a:p>
          <a:p>
            <a:pPr algn="ctr" defTabSz="514350">
              <a:defRPr/>
            </a:pPr>
            <a:r>
              <a:rPr lang="ko-KR" altLang="en-US" sz="1013" b="1" kern="0" dirty="0">
                <a:solidFill>
                  <a:srgbClr val="93EB20"/>
                </a:solidFill>
                <a:latin typeface="Tahoma"/>
              </a:rPr>
              <a:t>수분 이내 즉시 서비스</a:t>
            </a:r>
          </a:p>
        </p:txBody>
      </p:sp>
      <p:cxnSp>
        <p:nvCxnSpPr>
          <p:cNvPr id="105" name="Straight Connector 31">
            <a:extLst>
              <a:ext uri="{FF2B5EF4-FFF2-40B4-BE49-F238E27FC236}">
                <a16:creationId xmlns:a16="http://schemas.microsoft.com/office/drawing/2014/main" id="{646C8335-A724-4CD2-9B9E-884053D96187}"/>
              </a:ext>
            </a:extLst>
          </p:cNvPr>
          <p:cNvCxnSpPr>
            <a:cxnSpLocks/>
          </p:cNvCxnSpPr>
          <p:nvPr/>
        </p:nvCxnSpPr>
        <p:spPr>
          <a:xfrm flipV="1">
            <a:off x="7776894" y="1996104"/>
            <a:ext cx="1" cy="530299"/>
          </a:xfrm>
          <a:prstGeom prst="line">
            <a:avLst/>
          </a:prstGeom>
          <a:noFill/>
          <a:ln w="12700" cap="flat" cmpd="sng" algn="ctr">
            <a:solidFill>
              <a:srgbClr val="9D9D9C"/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53DBD62D-F69D-4AB8-A5FD-C5EFD5BB82BF}"/>
              </a:ext>
            </a:extLst>
          </p:cNvPr>
          <p:cNvSpPr txBox="1"/>
          <p:nvPr/>
        </p:nvSpPr>
        <p:spPr>
          <a:xfrm>
            <a:off x="3498411" y="1975324"/>
            <a:ext cx="1874712" cy="24820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514350">
              <a:defRPr/>
            </a:pPr>
            <a:r>
              <a:rPr lang="en-US" altLang="ko-KR" sz="1013" b="1" kern="0" dirty="0">
                <a:solidFill>
                  <a:srgbClr val="00B492"/>
                </a:solidFill>
                <a:latin typeface="Tahoma"/>
              </a:rPr>
              <a:t>2-1. VM</a:t>
            </a:r>
            <a:r>
              <a:rPr lang="ko-KR" altLang="en-US" sz="1013" b="1" kern="0" dirty="0">
                <a:solidFill>
                  <a:srgbClr val="00B492"/>
                </a:solidFill>
                <a:latin typeface="Tahoma"/>
              </a:rPr>
              <a:t> 복제</a:t>
            </a:r>
          </a:p>
        </p:txBody>
      </p:sp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8E1E4096-3B61-498A-A5D4-98B1CE037A9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주센터에 구성된 백업 서버에서 백업된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물리 서버를 원격지에 백업본을 복제하여 재해 상황에서의 대비가 가능합니다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 및 재해 발생 시 복제 데이터를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즉시 서비스하여 운영을 재개합니다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100" b="1" dirty="0">
                <a:solidFill>
                  <a:srgbClr val="93EB2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</a:p>
          <a:p>
            <a:pPr marL="0" lvl="0" indent="0" algn="ctr">
              <a:buNone/>
              <a:defRPr/>
            </a:pP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원격지의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Hypervisor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Near CDP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복제하여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Hypervisor 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장애 시 즉각적인 서비스가 가능합니다</a:t>
            </a:r>
            <a:r>
              <a:rPr lang="en-US" altLang="ko-KR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100" b="1" dirty="0">
                <a:solidFill>
                  <a:srgbClr val="00B49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</a:p>
        </p:txBody>
      </p:sp>
      <p:sp>
        <p:nvSpPr>
          <p:cNvPr id="46" name="Isosceles Triangle 22">
            <a:extLst>
              <a:ext uri="{FF2B5EF4-FFF2-40B4-BE49-F238E27FC236}">
                <a16:creationId xmlns:a16="http://schemas.microsoft.com/office/drawing/2014/main" id="{38A4390C-5254-47C9-A2F0-B01A2F241A90}"/>
              </a:ext>
            </a:extLst>
          </p:cNvPr>
          <p:cNvSpPr/>
          <p:nvPr/>
        </p:nvSpPr>
        <p:spPr bwMode="auto">
          <a:xfrm rot="10800000">
            <a:off x="803906" y="3032003"/>
            <a:ext cx="1112136" cy="136794"/>
          </a:xfrm>
          <a:prstGeom prst="triangle">
            <a:avLst/>
          </a:prstGeom>
          <a:gradFill>
            <a:gsLst>
              <a:gs pos="0">
                <a:schemeClr val="accent2">
                  <a:lumMod val="45000"/>
                  <a:lumOff val="5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z="1000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7" name="Straight Connector 12">
            <a:extLst>
              <a:ext uri="{FF2B5EF4-FFF2-40B4-BE49-F238E27FC236}">
                <a16:creationId xmlns:a16="http://schemas.microsoft.com/office/drawing/2014/main" id="{00C0F893-B22A-4035-803A-A5F48E30099C}"/>
              </a:ext>
            </a:extLst>
          </p:cNvPr>
          <p:cNvCxnSpPr>
            <a:cxnSpLocks/>
          </p:cNvCxnSpPr>
          <p:nvPr/>
        </p:nvCxnSpPr>
        <p:spPr>
          <a:xfrm flipH="1">
            <a:off x="1358952" y="3289057"/>
            <a:ext cx="1" cy="193076"/>
          </a:xfrm>
          <a:prstGeom prst="line">
            <a:avLst/>
          </a:prstGeom>
          <a:ln w="1905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10">
            <a:extLst>
              <a:ext uri="{FF2B5EF4-FFF2-40B4-BE49-F238E27FC236}">
                <a16:creationId xmlns:a16="http://schemas.microsoft.com/office/drawing/2014/main" id="{48615A90-311C-4E6F-B48F-EEF778FB7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956" y="3389435"/>
            <a:ext cx="727991" cy="185395"/>
          </a:xfrm>
          <a:prstGeom prst="rect">
            <a:avLst/>
          </a:prstGeom>
        </p:spPr>
      </p:pic>
      <p:sp>
        <p:nvSpPr>
          <p:cNvPr id="49" name="Rectangle 21">
            <a:extLst>
              <a:ext uri="{FF2B5EF4-FFF2-40B4-BE49-F238E27FC236}">
                <a16:creationId xmlns:a16="http://schemas.microsoft.com/office/drawing/2014/main" id="{EE5EF4E8-06FD-4673-98C5-EEFC946D1982}"/>
              </a:ext>
            </a:extLst>
          </p:cNvPr>
          <p:cNvSpPr/>
          <p:nvPr/>
        </p:nvSpPr>
        <p:spPr bwMode="auto">
          <a:xfrm>
            <a:off x="804746" y="2787802"/>
            <a:ext cx="1112135" cy="244201"/>
          </a:xfrm>
          <a:prstGeom prst="rect">
            <a:avLst/>
          </a:prstGeom>
          <a:solidFill>
            <a:srgbClr val="FF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000" b="1" spc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ESXi</a:t>
            </a:r>
            <a:r>
              <a:rPr lang="en-GB" sz="1000" b="1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 | Hyper-V</a:t>
            </a:r>
          </a:p>
        </p:txBody>
      </p:sp>
      <p:pic>
        <p:nvPicPr>
          <p:cNvPr id="50" name="Picture 5">
            <a:extLst>
              <a:ext uri="{FF2B5EF4-FFF2-40B4-BE49-F238E27FC236}">
                <a16:creationId xmlns:a16="http://schemas.microsoft.com/office/drawing/2014/main" id="{A6DADE60-9F61-4726-8B35-23BC59B94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1104727" y="3165667"/>
            <a:ext cx="508449" cy="13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25">
            <a:extLst>
              <a:ext uri="{FF2B5EF4-FFF2-40B4-BE49-F238E27FC236}">
                <a16:creationId xmlns:a16="http://schemas.microsoft.com/office/drawing/2014/main" id="{DF35E454-20CD-498C-8F6C-56EAB0B75EB4}"/>
              </a:ext>
            </a:extLst>
          </p:cNvPr>
          <p:cNvSpPr/>
          <p:nvPr/>
        </p:nvSpPr>
        <p:spPr bwMode="auto">
          <a:xfrm>
            <a:off x="804746" y="2556963"/>
            <a:ext cx="236789" cy="2016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2000" rIns="1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9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52" name="Rectangle 33">
            <a:extLst>
              <a:ext uri="{FF2B5EF4-FFF2-40B4-BE49-F238E27FC236}">
                <a16:creationId xmlns:a16="http://schemas.microsoft.com/office/drawing/2014/main" id="{650B2B60-B9B0-47C0-9C1E-957B13FC48F0}"/>
              </a:ext>
            </a:extLst>
          </p:cNvPr>
          <p:cNvSpPr/>
          <p:nvPr/>
        </p:nvSpPr>
        <p:spPr bwMode="auto">
          <a:xfrm>
            <a:off x="1096528" y="2556963"/>
            <a:ext cx="236789" cy="2016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2000" rIns="1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900" spc="0" dirty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53" name="Rectangle 34">
            <a:extLst>
              <a:ext uri="{FF2B5EF4-FFF2-40B4-BE49-F238E27FC236}">
                <a16:creationId xmlns:a16="http://schemas.microsoft.com/office/drawing/2014/main" id="{D67EF3B9-D8AE-4B5B-9AE1-7EFF30D8ECFD}"/>
              </a:ext>
            </a:extLst>
          </p:cNvPr>
          <p:cNvSpPr/>
          <p:nvPr/>
        </p:nvSpPr>
        <p:spPr bwMode="auto">
          <a:xfrm>
            <a:off x="1388311" y="2556963"/>
            <a:ext cx="236789" cy="2016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2000" rIns="1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900" spc="0" dirty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54" name="Rectangle 35">
            <a:extLst>
              <a:ext uri="{FF2B5EF4-FFF2-40B4-BE49-F238E27FC236}">
                <a16:creationId xmlns:a16="http://schemas.microsoft.com/office/drawing/2014/main" id="{0FE025ED-EED5-4A88-ACF8-3FEA267B2900}"/>
              </a:ext>
            </a:extLst>
          </p:cNvPr>
          <p:cNvSpPr/>
          <p:nvPr/>
        </p:nvSpPr>
        <p:spPr bwMode="auto">
          <a:xfrm>
            <a:off x="1683116" y="2556963"/>
            <a:ext cx="233765" cy="2016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2000" rIns="1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900" spc="0" dirty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55" name="Isosceles Triangle 55">
            <a:extLst>
              <a:ext uri="{FF2B5EF4-FFF2-40B4-BE49-F238E27FC236}">
                <a16:creationId xmlns:a16="http://schemas.microsoft.com/office/drawing/2014/main" id="{9D2CE7B4-6D5B-48F9-BC18-25FF958DBF9F}"/>
              </a:ext>
            </a:extLst>
          </p:cNvPr>
          <p:cNvSpPr/>
          <p:nvPr/>
        </p:nvSpPr>
        <p:spPr bwMode="auto">
          <a:xfrm rot="5400000">
            <a:off x="1007516" y="2700393"/>
            <a:ext cx="77195" cy="68167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z="1000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Isosceles Triangle 56">
            <a:extLst>
              <a:ext uri="{FF2B5EF4-FFF2-40B4-BE49-F238E27FC236}">
                <a16:creationId xmlns:a16="http://schemas.microsoft.com/office/drawing/2014/main" id="{65153F13-5864-4124-8AB3-4B0BA596D4DC}"/>
              </a:ext>
            </a:extLst>
          </p:cNvPr>
          <p:cNvSpPr/>
          <p:nvPr/>
        </p:nvSpPr>
        <p:spPr bwMode="auto">
          <a:xfrm rot="5400000">
            <a:off x="1299299" y="2705079"/>
            <a:ext cx="77195" cy="68167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z="1000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Isosceles Triangle 57">
            <a:extLst>
              <a:ext uri="{FF2B5EF4-FFF2-40B4-BE49-F238E27FC236}">
                <a16:creationId xmlns:a16="http://schemas.microsoft.com/office/drawing/2014/main" id="{DBF22C20-C0EE-44EE-A3BE-C070D28ED83C}"/>
              </a:ext>
            </a:extLst>
          </p:cNvPr>
          <p:cNvSpPr/>
          <p:nvPr/>
        </p:nvSpPr>
        <p:spPr bwMode="auto">
          <a:xfrm rot="5400000">
            <a:off x="1585342" y="2705079"/>
            <a:ext cx="77195" cy="68167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z="1000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Isosceles Triangle 58">
            <a:extLst>
              <a:ext uri="{FF2B5EF4-FFF2-40B4-BE49-F238E27FC236}">
                <a16:creationId xmlns:a16="http://schemas.microsoft.com/office/drawing/2014/main" id="{6DCFFA3E-B9B3-4135-B299-0869AA314A5B}"/>
              </a:ext>
            </a:extLst>
          </p:cNvPr>
          <p:cNvSpPr/>
          <p:nvPr/>
        </p:nvSpPr>
        <p:spPr bwMode="auto">
          <a:xfrm rot="5400000">
            <a:off x="1889167" y="2705078"/>
            <a:ext cx="77195" cy="68167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z="1000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64A561F-F863-4A94-B595-193D2F85BD05}"/>
              </a:ext>
            </a:extLst>
          </p:cNvPr>
          <p:cNvGrpSpPr/>
          <p:nvPr/>
        </p:nvGrpSpPr>
        <p:grpSpPr>
          <a:xfrm>
            <a:off x="2144895" y="3339392"/>
            <a:ext cx="441186" cy="925057"/>
            <a:chOff x="1054307" y="1369476"/>
            <a:chExt cx="387120" cy="768120"/>
          </a:xfrm>
        </p:grpSpPr>
        <p:pic>
          <p:nvPicPr>
            <p:cNvPr id="112" name="Graphic 4">
              <a:extLst>
                <a:ext uri="{FF2B5EF4-FFF2-40B4-BE49-F238E27FC236}">
                  <a16:creationId xmlns:a16="http://schemas.microsoft.com/office/drawing/2014/main" id="{5624B5B1-9CD4-4FA7-857F-22EECF91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4307" y="1369476"/>
              <a:ext cx="318859" cy="386365"/>
            </a:xfrm>
            <a:prstGeom prst="rect">
              <a:avLst/>
            </a:prstGeom>
          </p:spPr>
        </p:pic>
        <p:pic>
          <p:nvPicPr>
            <p:cNvPr id="113" name="Graphic 5">
              <a:extLst>
                <a:ext uri="{FF2B5EF4-FFF2-40B4-BE49-F238E27FC236}">
                  <a16:creationId xmlns:a16="http://schemas.microsoft.com/office/drawing/2014/main" id="{23E5751A-C371-4247-9432-7EE11802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1812" y="1784287"/>
              <a:ext cx="359615" cy="353309"/>
            </a:xfrm>
            <a:prstGeom prst="rect">
              <a:avLst/>
            </a:prstGeom>
          </p:spPr>
        </p:pic>
      </p:grpSp>
      <p:pic>
        <p:nvPicPr>
          <p:cNvPr id="114" name="Graphic 6">
            <a:extLst>
              <a:ext uri="{FF2B5EF4-FFF2-40B4-BE49-F238E27FC236}">
                <a16:creationId xmlns:a16="http://schemas.microsoft.com/office/drawing/2014/main" id="{692FAD78-6226-41DF-A6C2-C8082D989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34950" y="3059456"/>
            <a:ext cx="247944" cy="231104"/>
          </a:xfrm>
          <a:prstGeom prst="rect">
            <a:avLst/>
          </a:prstGeom>
        </p:spPr>
      </p:pic>
      <p:pic>
        <p:nvPicPr>
          <p:cNvPr id="115" name="Graphic 49">
            <a:extLst>
              <a:ext uri="{FF2B5EF4-FFF2-40B4-BE49-F238E27FC236}">
                <a16:creationId xmlns:a16="http://schemas.microsoft.com/office/drawing/2014/main" id="{0E987FD2-DDAF-49AC-BB9D-1A258B6B5A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98031" y="3055924"/>
            <a:ext cx="254413" cy="237134"/>
          </a:xfrm>
          <a:prstGeom prst="rect">
            <a:avLst/>
          </a:prstGeom>
        </p:spPr>
      </p:pic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53F54833-1B13-497B-8667-4551D442E723}"/>
              </a:ext>
            </a:extLst>
          </p:cNvPr>
          <p:cNvGrpSpPr/>
          <p:nvPr/>
        </p:nvGrpSpPr>
        <p:grpSpPr>
          <a:xfrm>
            <a:off x="6574447" y="3339392"/>
            <a:ext cx="441186" cy="925057"/>
            <a:chOff x="1054307" y="1369476"/>
            <a:chExt cx="387120" cy="768120"/>
          </a:xfrm>
        </p:grpSpPr>
        <p:pic>
          <p:nvPicPr>
            <p:cNvPr id="117" name="Graphic 4">
              <a:extLst>
                <a:ext uri="{FF2B5EF4-FFF2-40B4-BE49-F238E27FC236}">
                  <a16:creationId xmlns:a16="http://schemas.microsoft.com/office/drawing/2014/main" id="{59815A55-03B5-4F61-9019-982C69BA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4307" y="1369476"/>
              <a:ext cx="318859" cy="386365"/>
            </a:xfrm>
            <a:prstGeom prst="rect">
              <a:avLst/>
            </a:prstGeom>
          </p:spPr>
        </p:pic>
        <p:pic>
          <p:nvPicPr>
            <p:cNvPr id="118" name="Graphic 5">
              <a:extLst>
                <a:ext uri="{FF2B5EF4-FFF2-40B4-BE49-F238E27FC236}">
                  <a16:creationId xmlns:a16="http://schemas.microsoft.com/office/drawing/2014/main" id="{88F745BE-B8F3-490D-81B5-BB090C2C0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81812" y="1784287"/>
              <a:ext cx="359615" cy="353309"/>
            </a:xfrm>
            <a:prstGeom prst="rect">
              <a:avLst/>
            </a:prstGeom>
          </p:spPr>
        </p:pic>
      </p:grpSp>
      <p:pic>
        <p:nvPicPr>
          <p:cNvPr id="119" name="Graphic 6">
            <a:extLst>
              <a:ext uri="{FF2B5EF4-FFF2-40B4-BE49-F238E27FC236}">
                <a16:creationId xmlns:a16="http://schemas.microsoft.com/office/drawing/2014/main" id="{C464D766-9B7B-445C-9D55-D9568DC8D4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79896" y="3059456"/>
            <a:ext cx="247944" cy="231104"/>
          </a:xfrm>
          <a:prstGeom prst="rect">
            <a:avLst/>
          </a:prstGeom>
        </p:spPr>
      </p:pic>
      <p:pic>
        <p:nvPicPr>
          <p:cNvPr id="120" name="Graphic 49">
            <a:extLst>
              <a:ext uri="{FF2B5EF4-FFF2-40B4-BE49-F238E27FC236}">
                <a16:creationId xmlns:a16="http://schemas.microsoft.com/office/drawing/2014/main" id="{026E8693-FEC0-4AED-B397-ABBEA7F817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42977" y="3055924"/>
            <a:ext cx="254413" cy="237134"/>
          </a:xfrm>
          <a:prstGeom prst="rect">
            <a:avLst/>
          </a:prstGeom>
        </p:spPr>
      </p:pic>
      <p:pic>
        <p:nvPicPr>
          <p:cNvPr id="121" name="Graphic 55">
            <a:extLst>
              <a:ext uri="{FF2B5EF4-FFF2-40B4-BE49-F238E27FC236}">
                <a16:creationId xmlns:a16="http://schemas.microsoft.com/office/drawing/2014/main" id="{F0437277-8438-4102-B2EF-B3976E1597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11585" y="3338566"/>
            <a:ext cx="514829" cy="321768"/>
          </a:xfrm>
          <a:prstGeom prst="rect">
            <a:avLst/>
          </a:prstGeom>
        </p:spPr>
      </p:pic>
      <p:pic>
        <p:nvPicPr>
          <p:cNvPr id="122" name="Graphic 51">
            <a:extLst>
              <a:ext uri="{FF2B5EF4-FFF2-40B4-BE49-F238E27FC236}">
                <a16:creationId xmlns:a16="http://schemas.microsoft.com/office/drawing/2014/main" id="{7DBB300C-07F7-47C4-9FFD-5DDFA16B51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88287" y="3321169"/>
            <a:ext cx="360380" cy="360380"/>
          </a:xfrm>
          <a:prstGeom prst="rect">
            <a:avLst/>
          </a:prstGeom>
        </p:spPr>
      </p:pic>
      <p:pic>
        <p:nvPicPr>
          <p:cNvPr id="123" name="Graphic 51">
            <a:extLst>
              <a:ext uri="{FF2B5EF4-FFF2-40B4-BE49-F238E27FC236}">
                <a16:creationId xmlns:a16="http://schemas.microsoft.com/office/drawing/2014/main" id="{E911019B-67AE-4378-9BEF-08195856DE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77815" y="3321169"/>
            <a:ext cx="360380" cy="360380"/>
          </a:xfrm>
          <a:prstGeom prst="rect">
            <a:avLst/>
          </a:prstGeom>
        </p:spPr>
      </p:pic>
      <p:sp>
        <p:nvSpPr>
          <p:cNvPr id="124" name="TextBox 68">
            <a:extLst>
              <a:ext uri="{FF2B5EF4-FFF2-40B4-BE49-F238E27FC236}">
                <a16:creationId xmlns:a16="http://schemas.microsoft.com/office/drawing/2014/main" id="{A5C97E02-9DBC-44FB-806F-DB2936C0A6BE}"/>
              </a:ext>
            </a:extLst>
          </p:cNvPr>
          <p:cNvSpPr txBox="1"/>
          <p:nvPr/>
        </p:nvSpPr>
        <p:spPr>
          <a:xfrm>
            <a:off x="7431396" y="3585440"/>
            <a:ext cx="667170" cy="201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lnSpc>
                <a:spcPct val="90000"/>
              </a:lnSpc>
              <a:defRPr/>
            </a:pPr>
            <a:r>
              <a:rPr lang="en-US" altLang="ko-KR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DR</a:t>
            </a:r>
            <a:r>
              <a:rPr lang="ko-KR" altLang="en-US" sz="788" b="1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호스트</a:t>
            </a:r>
            <a:endParaRPr lang="en-US" sz="788" b="1" kern="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5" name="Rectangle 19">
            <a:extLst>
              <a:ext uri="{FF2B5EF4-FFF2-40B4-BE49-F238E27FC236}">
                <a16:creationId xmlns:a16="http://schemas.microsoft.com/office/drawing/2014/main" id="{9F8A00A8-98E0-49C4-AC2C-B4449CEE3FDA}"/>
              </a:ext>
            </a:extLst>
          </p:cNvPr>
          <p:cNvSpPr/>
          <p:nvPr/>
        </p:nvSpPr>
        <p:spPr bwMode="auto">
          <a:xfrm>
            <a:off x="7228463" y="2709083"/>
            <a:ext cx="860321" cy="200112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z="1000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Isosceles Triangle 45">
            <a:extLst>
              <a:ext uri="{FF2B5EF4-FFF2-40B4-BE49-F238E27FC236}">
                <a16:creationId xmlns:a16="http://schemas.microsoft.com/office/drawing/2014/main" id="{2D3B5804-3E8B-48A2-83C4-232133BA81B9}"/>
              </a:ext>
            </a:extLst>
          </p:cNvPr>
          <p:cNvSpPr/>
          <p:nvPr/>
        </p:nvSpPr>
        <p:spPr bwMode="auto">
          <a:xfrm rot="10800000">
            <a:off x="7197295" y="3030388"/>
            <a:ext cx="1111665" cy="135778"/>
          </a:xfrm>
          <a:prstGeom prst="triangle">
            <a:avLst/>
          </a:prstGeom>
          <a:gradFill>
            <a:gsLst>
              <a:gs pos="0">
                <a:schemeClr val="accent2">
                  <a:lumMod val="45000"/>
                  <a:lumOff val="55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z="1000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7" name="Straight Connector 46">
            <a:extLst>
              <a:ext uri="{FF2B5EF4-FFF2-40B4-BE49-F238E27FC236}">
                <a16:creationId xmlns:a16="http://schemas.microsoft.com/office/drawing/2014/main" id="{AAC70639-BF5A-4C80-8C7D-E8E758AC97A1}"/>
              </a:ext>
            </a:extLst>
          </p:cNvPr>
          <p:cNvCxnSpPr>
            <a:cxnSpLocks/>
          </p:cNvCxnSpPr>
          <p:nvPr/>
        </p:nvCxnSpPr>
        <p:spPr>
          <a:xfrm flipH="1">
            <a:off x="7764704" y="3294030"/>
            <a:ext cx="1" cy="191640"/>
          </a:xfrm>
          <a:prstGeom prst="line">
            <a:avLst/>
          </a:prstGeom>
          <a:ln w="1905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47">
            <a:extLst>
              <a:ext uri="{FF2B5EF4-FFF2-40B4-BE49-F238E27FC236}">
                <a16:creationId xmlns:a16="http://schemas.microsoft.com/office/drawing/2014/main" id="{3CB52346-4F8A-40FF-A1CF-FBC53A42D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3069" y="3393662"/>
            <a:ext cx="743270" cy="184017"/>
          </a:xfrm>
          <a:prstGeom prst="rect">
            <a:avLst/>
          </a:prstGeom>
        </p:spPr>
      </p:pic>
      <p:sp>
        <p:nvSpPr>
          <p:cNvPr id="129" name="Rectangle 48">
            <a:extLst>
              <a:ext uri="{FF2B5EF4-FFF2-40B4-BE49-F238E27FC236}">
                <a16:creationId xmlns:a16="http://schemas.microsoft.com/office/drawing/2014/main" id="{EC153600-DB06-4EE6-A8A9-FBDEF0F96319}"/>
              </a:ext>
            </a:extLst>
          </p:cNvPr>
          <p:cNvSpPr/>
          <p:nvPr/>
        </p:nvSpPr>
        <p:spPr bwMode="auto">
          <a:xfrm>
            <a:off x="7198150" y="2788002"/>
            <a:ext cx="1132392" cy="242386"/>
          </a:xfrm>
          <a:prstGeom prst="rect">
            <a:avLst/>
          </a:prstGeom>
          <a:solidFill>
            <a:srgbClr val="FF9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1000" b="1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ESXi</a:t>
            </a:r>
            <a:r>
              <a:rPr lang="en-GB" sz="10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| Hyper-V</a:t>
            </a:r>
          </a:p>
        </p:txBody>
      </p:sp>
      <p:pic>
        <p:nvPicPr>
          <p:cNvPr id="130" name="Picture 5">
            <a:extLst>
              <a:ext uri="{FF2B5EF4-FFF2-40B4-BE49-F238E27FC236}">
                <a16:creationId xmlns:a16="http://schemas.microsoft.com/office/drawing/2014/main" id="{7F9F9880-F20A-4D73-B8AA-0395E446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auto">
          <a:xfrm>
            <a:off x="7517920" y="3163181"/>
            <a:ext cx="519120" cy="13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Rectangle 50">
            <a:extLst>
              <a:ext uri="{FF2B5EF4-FFF2-40B4-BE49-F238E27FC236}">
                <a16:creationId xmlns:a16="http://schemas.microsoft.com/office/drawing/2014/main" id="{3A687E2D-277C-49B3-A47F-FFD0FF705B1A}"/>
              </a:ext>
            </a:extLst>
          </p:cNvPr>
          <p:cNvSpPr/>
          <p:nvPr/>
        </p:nvSpPr>
        <p:spPr bwMode="auto">
          <a:xfrm>
            <a:off x="7198151" y="2558879"/>
            <a:ext cx="238672" cy="200111"/>
          </a:xfrm>
          <a:prstGeom prst="rect">
            <a:avLst/>
          </a:prstGeom>
          <a:solidFill>
            <a:srgbClr val="BFBFBF"/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2000" rIns="1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900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132" name="Rectangle 51">
            <a:extLst>
              <a:ext uri="{FF2B5EF4-FFF2-40B4-BE49-F238E27FC236}">
                <a16:creationId xmlns:a16="http://schemas.microsoft.com/office/drawing/2014/main" id="{8A627EDE-BE96-4447-8267-D5E9C0C313C6}"/>
              </a:ext>
            </a:extLst>
          </p:cNvPr>
          <p:cNvSpPr/>
          <p:nvPr/>
        </p:nvSpPr>
        <p:spPr bwMode="auto">
          <a:xfrm>
            <a:off x="7496057" y="2558879"/>
            <a:ext cx="238672" cy="200111"/>
          </a:xfrm>
          <a:prstGeom prst="rect">
            <a:avLst/>
          </a:prstGeom>
          <a:solidFill>
            <a:srgbClr val="BFBFBF"/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2000" rIns="1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900" spc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grpSp>
        <p:nvGrpSpPr>
          <p:cNvPr id="136" name="Group 61">
            <a:extLst>
              <a:ext uri="{FF2B5EF4-FFF2-40B4-BE49-F238E27FC236}">
                <a16:creationId xmlns:a16="http://schemas.microsoft.com/office/drawing/2014/main" id="{8CB0323C-321E-45B5-8E07-41015CC83B39}"/>
              </a:ext>
            </a:extLst>
          </p:cNvPr>
          <p:cNvGrpSpPr/>
          <p:nvPr/>
        </p:nvGrpSpPr>
        <p:grpSpPr>
          <a:xfrm>
            <a:off x="7386808" y="2717080"/>
            <a:ext cx="67391" cy="48848"/>
            <a:chOff x="3890963" y="1683598"/>
            <a:chExt cx="103449" cy="83290"/>
          </a:xfrm>
        </p:grpSpPr>
        <p:sp>
          <p:nvSpPr>
            <p:cNvPr id="137" name="Rectangle 59">
              <a:extLst>
                <a:ext uri="{FF2B5EF4-FFF2-40B4-BE49-F238E27FC236}">
                  <a16:creationId xmlns:a16="http://schemas.microsoft.com/office/drawing/2014/main" id="{EEA17E36-2B1C-4971-90C9-94CE89C9C09F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8" name="Rectangle 60">
              <a:extLst>
                <a:ext uri="{FF2B5EF4-FFF2-40B4-BE49-F238E27FC236}">
                  <a16:creationId xmlns:a16="http://schemas.microsoft.com/office/drawing/2014/main" id="{72C913D0-E871-4A52-8461-461DB5FCBED7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9" name="Group 62">
            <a:extLst>
              <a:ext uri="{FF2B5EF4-FFF2-40B4-BE49-F238E27FC236}">
                <a16:creationId xmlns:a16="http://schemas.microsoft.com/office/drawing/2014/main" id="{EB680904-048C-4D8C-B14B-E0860025E302}"/>
              </a:ext>
            </a:extLst>
          </p:cNvPr>
          <p:cNvGrpSpPr/>
          <p:nvPr/>
        </p:nvGrpSpPr>
        <p:grpSpPr>
          <a:xfrm>
            <a:off x="7695357" y="2722998"/>
            <a:ext cx="67391" cy="48848"/>
            <a:chOff x="3890963" y="1683598"/>
            <a:chExt cx="103449" cy="83290"/>
          </a:xfrm>
        </p:grpSpPr>
        <p:sp>
          <p:nvSpPr>
            <p:cNvPr id="140" name="Rectangle 63">
              <a:extLst>
                <a:ext uri="{FF2B5EF4-FFF2-40B4-BE49-F238E27FC236}">
                  <a16:creationId xmlns:a16="http://schemas.microsoft.com/office/drawing/2014/main" id="{2A0F0B88-F20B-4D56-AB48-73B51AAE9323}"/>
                </a:ext>
              </a:extLst>
            </p:cNvPr>
            <p:cNvSpPr/>
            <p:nvPr/>
          </p:nvSpPr>
          <p:spPr bwMode="auto">
            <a:xfrm>
              <a:off x="389096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64">
              <a:extLst>
                <a:ext uri="{FF2B5EF4-FFF2-40B4-BE49-F238E27FC236}">
                  <a16:creationId xmlns:a16="http://schemas.microsoft.com/office/drawing/2014/main" id="{EF4CB3DF-2CF0-4A0F-997F-A7ACBE3A9B68}"/>
                </a:ext>
              </a:extLst>
            </p:cNvPr>
            <p:cNvSpPr/>
            <p:nvPr/>
          </p:nvSpPr>
          <p:spPr bwMode="auto">
            <a:xfrm>
              <a:off x="3948693" y="1683598"/>
              <a:ext cx="45719" cy="83290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GB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641CB78-4B8D-4847-956D-510FD49F0A9F}"/>
              </a:ext>
            </a:extLst>
          </p:cNvPr>
          <p:cNvCxnSpPr>
            <a:stCxn id="52" idx="0"/>
            <a:endCxn id="132" idx="0"/>
          </p:cNvCxnSpPr>
          <p:nvPr/>
        </p:nvCxnSpPr>
        <p:spPr>
          <a:xfrm rot="16200000" flipH="1">
            <a:off x="4414200" y="-642314"/>
            <a:ext cx="1916" cy="6400470"/>
          </a:xfrm>
          <a:prstGeom prst="bentConnector3">
            <a:avLst>
              <a:gd name="adj1" fmla="val -41667119"/>
            </a:avLst>
          </a:prstGeom>
          <a:noFill/>
          <a:ln w="9525">
            <a:solidFill>
              <a:srgbClr val="00B492"/>
            </a:solidFill>
            <a:prstDash val="sysDash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E12D1EA-1E7C-4F5B-9532-4379367239C7}"/>
              </a:ext>
            </a:extLst>
          </p:cNvPr>
          <p:cNvCxnSpPr>
            <a:stCxn id="51" idx="0"/>
            <a:endCxn id="131" idx="0"/>
          </p:cNvCxnSpPr>
          <p:nvPr/>
        </p:nvCxnSpPr>
        <p:spPr>
          <a:xfrm rot="16200000" flipH="1">
            <a:off x="4119356" y="-639252"/>
            <a:ext cx="1916" cy="6394346"/>
          </a:xfrm>
          <a:prstGeom prst="bentConnector3">
            <a:avLst>
              <a:gd name="adj1" fmla="val -45705324"/>
            </a:avLst>
          </a:prstGeom>
          <a:noFill/>
          <a:ln w="9525">
            <a:solidFill>
              <a:srgbClr val="00B492"/>
            </a:solidFill>
            <a:prstDash val="sysDash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Straight Connector 78">
            <a:extLst>
              <a:ext uri="{FF2B5EF4-FFF2-40B4-BE49-F238E27FC236}">
                <a16:creationId xmlns:a16="http://schemas.microsoft.com/office/drawing/2014/main" id="{98E95E55-F79E-45F8-93FD-B2729108733A}"/>
              </a:ext>
            </a:extLst>
          </p:cNvPr>
          <p:cNvCxnSpPr>
            <a:cxnSpLocks/>
          </p:cNvCxnSpPr>
          <p:nvPr/>
        </p:nvCxnSpPr>
        <p:spPr>
          <a:xfrm>
            <a:off x="6964177" y="3501359"/>
            <a:ext cx="422631" cy="0"/>
          </a:xfrm>
          <a:prstGeom prst="line">
            <a:avLst/>
          </a:prstGeom>
          <a:noFill/>
          <a:ln w="12700" cap="flat" cmpd="sng" algn="ctr">
            <a:solidFill>
              <a:srgbClr val="00E296"/>
            </a:solidFill>
            <a:prstDash val="sysDash"/>
            <a:tailEnd type="triangle" w="med" len="sm"/>
          </a:ln>
          <a:effectLst/>
        </p:spPr>
      </p:cxnSp>
      <p:sp>
        <p:nvSpPr>
          <p:cNvPr id="78" name="Rectangle 25">
            <a:extLst>
              <a:ext uri="{FF2B5EF4-FFF2-40B4-BE49-F238E27FC236}">
                <a16:creationId xmlns:a16="http://schemas.microsoft.com/office/drawing/2014/main" id="{8B7E5429-BFA9-4063-A5EA-137231D331B6}"/>
              </a:ext>
            </a:extLst>
          </p:cNvPr>
          <p:cNvSpPr/>
          <p:nvPr/>
        </p:nvSpPr>
        <p:spPr bwMode="auto">
          <a:xfrm>
            <a:off x="7814693" y="2556963"/>
            <a:ext cx="236789" cy="20161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2000" rIns="1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900" spc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79" name="Rectangle 33">
            <a:extLst>
              <a:ext uri="{FF2B5EF4-FFF2-40B4-BE49-F238E27FC236}">
                <a16:creationId xmlns:a16="http://schemas.microsoft.com/office/drawing/2014/main" id="{5892A5F1-C62C-42C2-84F9-365B501827EE}"/>
              </a:ext>
            </a:extLst>
          </p:cNvPr>
          <p:cNvSpPr/>
          <p:nvPr/>
        </p:nvSpPr>
        <p:spPr bwMode="auto">
          <a:xfrm>
            <a:off x="8106475" y="2556963"/>
            <a:ext cx="236789" cy="20161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72000" rIns="1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GB" sz="900" spc="0" dirty="0">
                <a:solidFill>
                  <a:srgbClr val="003738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</a:p>
        </p:txBody>
      </p:sp>
      <p:sp>
        <p:nvSpPr>
          <p:cNvPr id="82" name="Isosceles Triangle 55">
            <a:extLst>
              <a:ext uri="{FF2B5EF4-FFF2-40B4-BE49-F238E27FC236}">
                <a16:creationId xmlns:a16="http://schemas.microsoft.com/office/drawing/2014/main" id="{C78E52BD-DE4C-47F7-8C90-A6752EA854D5}"/>
              </a:ext>
            </a:extLst>
          </p:cNvPr>
          <p:cNvSpPr/>
          <p:nvPr/>
        </p:nvSpPr>
        <p:spPr bwMode="auto">
          <a:xfrm rot="5400000">
            <a:off x="8017463" y="2700393"/>
            <a:ext cx="77195" cy="68167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z="1000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Isosceles Triangle 56">
            <a:extLst>
              <a:ext uri="{FF2B5EF4-FFF2-40B4-BE49-F238E27FC236}">
                <a16:creationId xmlns:a16="http://schemas.microsoft.com/office/drawing/2014/main" id="{D7FECECE-48D7-4BCC-814B-7ACBBBC34E96}"/>
              </a:ext>
            </a:extLst>
          </p:cNvPr>
          <p:cNvSpPr/>
          <p:nvPr/>
        </p:nvSpPr>
        <p:spPr bwMode="auto">
          <a:xfrm rot="5400000">
            <a:off x="8309246" y="2705079"/>
            <a:ext cx="77195" cy="68167"/>
          </a:xfrm>
          <a:prstGeom prst="triangle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45720" rIns="180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GB" sz="1000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57C4271-1A00-47FF-9011-149AB86B98A7}"/>
              </a:ext>
            </a:extLst>
          </p:cNvPr>
          <p:cNvCxnSpPr/>
          <p:nvPr/>
        </p:nvCxnSpPr>
        <p:spPr>
          <a:xfrm rot="5400000" flipH="1" flipV="1">
            <a:off x="6900471" y="2802347"/>
            <a:ext cx="1065975" cy="991238"/>
          </a:xfrm>
          <a:prstGeom prst="bentConnector3">
            <a:avLst>
              <a:gd name="adj1" fmla="val 13"/>
            </a:avLst>
          </a:prstGeom>
          <a:noFill/>
          <a:ln w="9525">
            <a:solidFill>
              <a:srgbClr val="93EB20"/>
            </a:solidFill>
            <a:prstDash val="sysDash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01CE13D1-5E17-40DF-917A-9DE8BF8201C1}"/>
              </a:ext>
            </a:extLst>
          </p:cNvPr>
          <p:cNvCxnSpPr>
            <a:endCxn id="79" idx="2"/>
          </p:cNvCxnSpPr>
          <p:nvPr/>
        </p:nvCxnSpPr>
        <p:spPr>
          <a:xfrm flipV="1">
            <a:off x="6931198" y="2758573"/>
            <a:ext cx="1293672" cy="1170976"/>
          </a:xfrm>
          <a:prstGeom prst="bentConnector2">
            <a:avLst/>
          </a:prstGeom>
          <a:noFill/>
          <a:ln w="9525">
            <a:solidFill>
              <a:srgbClr val="93EB20"/>
            </a:solidFill>
            <a:prstDash val="sysDash"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3868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0CE0FC-02C5-40FB-95AB-CBF4628FC451}"/>
              </a:ext>
            </a:extLst>
          </p:cNvPr>
          <p:cNvSpPr txBox="1">
            <a:spLocks/>
          </p:cNvSpPr>
          <p:nvPr/>
        </p:nvSpPr>
        <p:spPr>
          <a:xfrm>
            <a:off x="367325" y="2156251"/>
            <a:ext cx="8409350" cy="830997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5400"/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46563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하이브리드 클라우드에 최적화된 제품</a:t>
            </a:r>
            <a:endParaRPr lang="en-US" altLang="ko-KR" dirty="0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65F5C684-FD48-4713-B9C4-707BF6F30039}"/>
              </a:ext>
            </a:extLst>
          </p:cNvPr>
          <p:cNvSpPr/>
          <p:nvPr/>
        </p:nvSpPr>
        <p:spPr>
          <a:xfrm>
            <a:off x="3846616" y="1539596"/>
            <a:ext cx="2319916" cy="1676333"/>
          </a:xfrm>
          <a:prstGeom prst="wedgeEllipseCallout">
            <a:avLst>
              <a:gd name="adj1" fmla="val 36324"/>
              <a:gd name="adj2" fmla="val 56757"/>
            </a:avLst>
          </a:prstGeom>
          <a:solidFill>
            <a:srgbClr val="00E296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이제는 하이브리드 클라우드 시대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9AC9B0F4-DDAD-4E04-9EA7-0477EEFABAAA}"/>
              </a:ext>
            </a:extLst>
          </p:cNvPr>
          <p:cNvSpPr txBox="1">
            <a:spLocks/>
          </p:cNvSpPr>
          <p:nvPr/>
        </p:nvSpPr>
        <p:spPr>
          <a:xfrm>
            <a:off x="476410" y="4495160"/>
            <a:ext cx="8253288" cy="5709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451 Research, 69% of enterprises will have hybrid IT environments by 2019,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https://451research.com/images/Marketing/press_releases/Pre_Re-Invent_2018_press_release_final_11_22.pdf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85B339-C178-42F3-A5A0-4DC18916175A}"/>
              </a:ext>
            </a:extLst>
          </p:cNvPr>
          <p:cNvCxnSpPr>
            <a:cxnSpLocks/>
          </p:cNvCxnSpPr>
          <p:nvPr/>
        </p:nvCxnSpPr>
        <p:spPr>
          <a:xfrm>
            <a:off x="506638" y="3388720"/>
            <a:ext cx="720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8702203-44DA-4818-9E2B-62DD11A9E09F}"/>
              </a:ext>
            </a:extLst>
          </p:cNvPr>
          <p:cNvCxnSpPr>
            <a:cxnSpLocks/>
          </p:cNvCxnSpPr>
          <p:nvPr/>
        </p:nvCxnSpPr>
        <p:spPr>
          <a:xfrm>
            <a:off x="1239669" y="3388720"/>
            <a:ext cx="1260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705F99DD-8E9E-4830-9EF8-CA7B0960C9F0}"/>
              </a:ext>
            </a:extLst>
          </p:cNvPr>
          <p:cNvCxnSpPr>
            <a:cxnSpLocks/>
          </p:cNvCxnSpPr>
          <p:nvPr/>
        </p:nvCxnSpPr>
        <p:spPr>
          <a:xfrm>
            <a:off x="1226638" y="3388720"/>
            <a:ext cx="0" cy="8696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9711AAD-07B9-46D5-BC48-50CF92F239F9}"/>
              </a:ext>
            </a:extLst>
          </p:cNvPr>
          <p:cNvCxnSpPr>
            <a:cxnSpLocks/>
          </p:cNvCxnSpPr>
          <p:nvPr/>
        </p:nvCxnSpPr>
        <p:spPr>
          <a:xfrm>
            <a:off x="2499669" y="3434628"/>
            <a:ext cx="2400" cy="82378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1B170FA4-834B-45BA-956F-6C5858621C53}"/>
              </a:ext>
            </a:extLst>
          </p:cNvPr>
          <p:cNvSpPr txBox="1"/>
          <p:nvPr/>
        </p:nvSpPr>
        <p:spPr>
          <a:xfrm>
            <a:off x="171357" y="3526961"/>
            <a:ext cx="1314992" cy="49244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603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Arial" panose="020B0604020202020204" pitchFamily="34" charset="0"/>
              </a:rPr>
              <a:t>Unix</a:t>
            </a:r>
            <a:endParaRPr kumimoji="0" lang="ko-KR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7106D2-5227-473D-8432-C1A980C14F87}"/>
              </a:ext>
            </a:extLst>
          </p:cNvPr>
          <p:cNvSpPr txBox="1"/>
          <p:nvPr/>
        </p:nvSpPr>
        <p:spPr>
          <a:xfrm>
            <a:off x="979959" y="3573127"/>
            <a:ext cx="1314992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603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Arial" panose="020B0604020202020204" pitchFamily="34" charset="0"/>
              </a:rPr>
              <a:t>Unix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0F2E40-6543-4641-A6F2-E4F831525BBC}"/>
              </a:ext>
            </a:extLst>
          </p:cNvPr>
          <p:cNvSpPr txBox="1"/>
          <p:nvPr/>
        </p:nvSpPr>
        <p:spPr>
          <a:xfrm>
            <a:off x="1586639" y="3619293"/>
            <a:ext cx="131499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603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Arial" panose="020B0604020202020204" pitchFamily="34" charset="0"/>
              </a:rPr>
              <a:t>x86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79CDB7-3457-4428-8A10-838DB9D51965}"/>
              </a:ext>
            </a:extLst>
          </p:cNvPr>
          <p:cNvSpPr txBox="1"/>
          <p:nvPr/>
        </p:nvSpPr>
        <p:spPr>
          <a:xfrm>
            <a:off x="388938" y="2732171"/>
            <a:ext cx="918581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Arial" panose="020B0604020202020204" pitchFamily="34" charset="0"/>
              </a:rPr>
              <a:t>~  2000</a:t>
            </a:r>
            <a:endParaRPr kumimoji="0" lang="ko-KR" altLang="en-US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88849C-7F38-4BAB-80C9-FE20ED0C3306}"/>
              </a:ext>
            </a:extLst>
          </p:cNvPr>
          <p:cNvSpPr txBox="1"/>
          <p:nvPr/>
        </p:nvSpPr>
        <p:spPr>
          <a:xfrm>
            <a:off x="1363338" y="2732171"/>
            <a:ext cx="918581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Arial" panose="020B0604020202020204" pitchFamily="34" charset="0"/>
              </a:rPr>
              <a:t>~  2010</a:t>
            </a:r>
            <a:endParaRPr kumimoji="0" lang="ko-KR" altLang="en-US" sz="1600" b="1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255E74-81CE-4FEE-B27D-6F280E345412}"/>
              </a:ext>
            </a:extLst>
          </p:cNvPr>
          <p:cNvGrpSpPr/>
          <p:nvPr/>
        </p:nvGrpSpPr>
        <p:grpSpPr>
          <a:xfrm>
            <a:off x="2057771" y="2732171"/>
            <a:ext cx="6611881" cy="1526242"/>
            <a:chOff x="2057771" y="2732171"/>
            <a:chExt cx="6611881" cy="15262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7DDE347-18F3-4C7D-B9AE-46EF5BA08457}"/>
                </a:ext>
              </a:extLst>
            </p:cNvPr>
            <p:cNvSpPr txBox="1"/>
            <p:nvPr/>
          </p:nvSpPr>
          <p:spPr>
            <a:xfrm>
              <a:off x="2057771" y="3650071"/>
              <a:ext cx="1314992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603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+mn-ea"/>
                  <a:cs typeface="Arial" panose="020B0604020202020204" pitchFamily="34" charset="0"/>
                </a:rPr>
                <a:t>Unix</a:t>
              </a:r>
              <a:endPara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361A54B-C502-4B3E-9EDE-5D59EB5397BC}"/>
                </a:ext>
              </a:extLst>
            </p:cNvPr>
            <p:cNvGrpSpPr/>
            <p:nvPr/>
          </p:nvGrpSpPr>
          <p:grpSpPr>
            <a:xfrm>
              <a:off x="2516807" y="2732171"/>
              <a:ext cx="6152845" cy="1526242"/>
              <a:chOff x="2516807" y="2732171"/>
              <a:chExt cx="6152845" cy="1526242"/>
            </a:xfrm>
          </p:grpSpPr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1E4E648E-8200-420B-8CC9-6C73657BD1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6807" y="3388720"/>
                <a:ext cx="2160000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0E29731A-D837-452E-9E2C-9A14EADD07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93230" y="3388720"/>
                <a:ext cx="3960000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oli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29510F2-5CBF-46DA-BA73-1840C13B4F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6807" y="3388720"/>
                <a:ext cx="0" cy="869693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728FC60-8ABD-407D-9228-EB1823F999A5}"/>
                  </a:ext>
                </a:extLst>
              </p:cNvPr>
              <p:cNvSpPr txBox="1"/>
              <p:nvPr/>
            </p:nvSpPr>
            <p:spPr>
              <a:xfrm>
                <a:off x="2755135" y="3603904"/>
                <a:ext cx="1314992" cy="338554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68603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+mn-ea"/>
                    <a:cs typeface="Arial" panose="020B0604020202020204" pitchFamily="34" charset="0"/>
                  </a:rPr>
                  <a:t>물리환경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4AED80-B46C-4012-9590-D2EF7A51CB56}"/>
                  </a:ext>
                </a:extLst>
              </p:cNvPr>
              <p:cNvSpPr txBox="1"/>
              <p:nvPr/>
            </p:nvSpPr>
            <p:spPr>
              <a:xfrm>
                <a:off x="3516561" y="3474540"/>
                <a:ext cx="1314992" cy="292388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68603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+mn-ea"/>
                    <a:cs typeface="Arial" panose="020B0604020202020204" pitchFamily="34" charset="0"/>
                  </a:rPr>
                  <a:t>가상화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5C86DD0-CF3E-48ED-B227-93D9163AF35A}"/>
                  </a:ext>
                </a:extLst>
              </p:cNvPr>
              <p:cNvSpPr txBox="1"/>
              <p:nvPr/>
            </p:nvSpPr>
            <p:spPr>
              <a:xfrm>
                <a:off x="3524118" y="3842430"/>
                <a:ext cx="1314992" cy="246221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68603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+mn-ea"/>
                    <a:cs typeface="Arial" panose="020B0604020202020204" pitchFamily="34" charset="0"/>
                  </a:rPr>
                  <a:t>클라우드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2E59FEF-7837-41AE-AE00-21BDBFA3BE9E}"/>
                  </a:ext>
                </a:extLst>
              </p:cNvPr>
              <p:cNvSpPr txBox="1"/>
              <p:nvPr/>
            </p:nvSpPr>
            <p:spPr>
              <a:xfrm>
                <a:off x="3098058" y="2732171"/>
                <a:ext cx="918581" cy="720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+mn-ea"/>
                    <a:cs typeface="Arial" panose="020B0604020202020204" pitchFamily="34" charset="0"/>
                  </a:rPr>
                  <a:t>~  2019</a:t>
                </a:r>
                <a:endPara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F7D9149-BFD2-4CE9-84B5-0F114911ECE1}"/>
                  </a:ext>
                </a:extLst>
              </p:cNvPr>
              <p:cNvSpPr txBox="1"/>
              <p:nvPr/>
            </p:nvSpPr>
            <p:spPr>
              <a:xfrm>
                <a:off x="6113311" y="2732171"/>
                <a:ext cx="918581" cy="720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+mn-ea"/>
                    <a:cs typeface="Arial" panose="020B0604020202020204" pitchFamily="34" charset="0"/>
                  </a:rPr>
                  <a:t>2019 +</a:t>
                </a:r>
                <a:endPara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7B8B13-4EC1-43AE-8A21-B7D7BD631F5E}"/>
                  </a:ext>
                </a:extLst>
              </p:cNvPr>
              <p:cNvSpPr txBox="1"/>
              <p:nvPr/>
            </p:nvSpPr>
            <p:spPr>
              <a:xfrm>
                <a:off x="4610408" y="3611461"/>
                <a:ext cx="1314992" cy="338554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68603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+mn-ea"/>
                    <a:cs typeface="Arial" panose="020B0604020202020204" pitchFamily="34" charset="0"/>
                  </a:rPr>
                  <a:t>물리환경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B22F01F-A31B-46B0-A23A-728DD88826A1}"/>
                  </a:ext>
                </a:extLst>
              </p:cNvPr>
              <p:cNvSpPr txBox="1"/>
              <p:nvPr/>
            </p:nvSpPr>
            <p:spPr>
              <a:xfrm>
                <a:off x="5659001" y="3531883"/>
                <a:ext cx="1314992" cy="492443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68603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+mn-ea"/>
                    <a:cs typeface="Arial" panose="020B0604020202020204" pitchFamily="34" charset="0"/>
                  </a:rPr>
                  <a:t>가상화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F028806-1514-4176-B16C-9A33498668FB}"/>
                  </a:ext>
                </a:extLst>
              </p:cNvPr>
              <p:cNvSpPr txBox="1"/>
              <p:nvPr/>
            </p:nvSpPr>
            <p:spPr>
              <a:xfrm>
                <a:off x="7037438" y="3516494"/>
                <a:ext cx="1632214" cy="523220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68603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+mn-ea"/>
                    <a:cs typeface="Arial" panose="020B0604020202020204" pitchFamily="34" charset="0"/>
                  </a:rPr>
                  <a:t>클라우드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8B891DB-3D80-4A37-97DB-BD0E078E5A02}"/>
              </a:ext>
            </a:extLst>
          </p:cNvPr>
          <p:cNvGrpSpPr/>
          <p:nvPr/>
        </p:nvGrpSpPr>
        <p:grpSpPr>
          <a:xfrm>
            <a:off x="304023" y="1635364"/>
            <a:ext cx="2210228" cy="1469311"/>
            <a:chOff x="304023" y="1635364"/>
            <a:chExt cx="2210228" cy="1469311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7E57D80-3BF2-4329-962B-967C9EE971E0}"/>
                </a:ext>
              </a:extLst>
            </p:cNvPr>
            <p:cNvGrpSpPr/>
            <p:nvPr/>
          </p:nvGrpSpPr>
          <p:grpSpPr>
            <a:xfrm>
              <a:off x="1677123" y="1635364"/>
              <a:ext cx="837128" cy="1469311"/>
              <a:chOff x="1241749" y="1659531"/>
              <a:chExt cx="837128" cy="1469311"/>
            </a:xfrm>
          </p:grpSpPr>
          <p:pic>
            <p:nvPicPr>
              <p:cNvPr id="73" name="Picture 6" descr="Image result for IBM">
                <a:extLst>
                  <a:ext uri="{FF2B5EF4-FFF2-40B4-BE49-F238E27FC236}">
                    <a16:creationId xmlns:a16="http://schemas.microsoft.com/office/drawing/2014/main" id="{C7CFCD4C-8429-4A2C-8C26-2243DA80A2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1749" y="2382529"/>
                <a:ext cx="716184" cy="286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7ED5F9B2-744B-4627-B7AD-C94D07B49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8877" y="1659531"/>
                <a:ext cx="0" cy="1469311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Related image">
              <a:extLst>
                <a:ext uri="{FF2B5EF4-FFF2-40B4-BE49-F238E27FC236}">
                  <a16:creationId xmlns:a16="http://schemas.microsoft.com/office/drawing/2014/main" id="{7ABD23E5-D660-4D80-9CEB-6BF54B9D5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023" y="2048122"/>
              <a:ext cx="1578587" cy="934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Related image">
              <a:extLst>
                <a:ext uri="{FF2B5EF4-FFF2-40B4-BE49-F238E27FC236}">
                  <a16:creationId xmlns:a16="http://schemas.microsoft.com/office/drawing/2014/main" id="{E6A489FD-3D1C-443F-B27E-75A32A122F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97" y="1739614"/>
              <a:ext cx="1442074" cy="240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A37E6EF-45BF-440B-AC86-F60F90DA013B}"/>
              </a:ext>
            </a:extLst>
          </p:cNvPr>
          <p:cNvGrpSpPr/>
          <p:nvPr/>
        </p:nvGrpSpPr>
        <p:grpSpPr>
          <a:xfrm>
            <a:off x="2693981" y="1546889"/>
            <a:ext cx="5642522" cy="1431775"/>
            <a:chOff x="2693981" y="1546889"/>
            <a:chExt cx="5642522" cy="143177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F686D69-488B-4939-A71C-F2B8AB23341D}"/>
                </a:ext>
              </a:extLst>
            </p:cNvPr>
            <p:cNvSpPr txBox="1"/>
            <p:nvPr/>
          </p:nvSpPr>
          <p:spPr>
            <a:xfrm>
              <a:off x="7586613" y="2080873"/>
              <a:ext cx="749890" cy="71558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+mn-ea"/>
                  <a:cs typeface="+mn-cs"/>
                </a:rPr>
                <a:t>48</a:t>
              </a:r>
              <a:r>
                <a:rPr kumimoji="0" lang="ko-KR" altLang="en-US" sz="135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+mn-ea"/>
                  <a:cs typeface="+mn-cs"/>
                </a:rPr>
                <a:t>분기 연속 성장</a:t>
              </a:r>
            </a:p>
          </p:txBody>
        </p:sp>
        <p:pic>
          <p:nvPicPr>
            <p:cNvPr id="1026" name="Picture 2" descr="Related image">
              <a:extLst>
                <a:ext uri="{FF2B5EF4-FFF2-40B4-BE49-F238E27FC236}">
                  <a16:creationId xmlns:a16="http://schemas.microsoft.com/office/drawing/2014/main" id="{7EC22FE6-217B-4B63-A48A-6E1B317489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3311" y="1546889"/>
              <a:ext cx="2198056" cy="395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32">
              <a:extLst>
                <a:ext uri="{FF2B5EF4-FFF2-40B4-BE49-F238E27FC236}">
                  <a16:creationId xmlns:a16="http://schemas.microsoft.com/office/drawing/2014/main" id="{3A21C018-4D26-4A4E-94DD-A222BE84D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601" y="1898664"/>
              <a:ext cx="1080000" cy="1080000"/>
            </a:xfrm>
            <a:prstGeom prst="rect">
              <a:avLst/>
            </a:prstGeom>
          </p:spPr>
        </p:pic>
        <p:pic>
          <p:nvPicPr>
            <p:cNvPr id="75" name="Picture 25">
              <a:extLst>
                <a:ext uri="{FF2B5EF4-FFF2-40B4-BE49-F238E27FC236}">
                  <a16:creationId xmlns:a16="http://schemas.microsoft.com/office/drawing/2014/main" id="{3FD4DE82-BE4C-45B3-A95E-3CD72428C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981" y="1883877"/>
              <a:ext cx="1080000" cy="1080000"/>
            </a:xfrm>
            <a:prstGeom prst="rect">
              <a:avLst/>
            </a:prstGeom>
          </p:spPr>
        </p:pic>
      </p:grpSp>
      <p:sp>
        <p:nvSpPr>
          <p:cNvPr id="76" name="Content Placeholder 1">
            <a:extLst>
              <a:ext uri="{FF2B5EF4-FFF2-40B4-BE49-F238E27FC236}">
                <a16:creationId xmlns:a16="http://schemas.microsoft.com/office/drawing/2014/main" id="{CE7AAEEE-4A67-49A1-B451-27AC84494EA7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하이브리드 클라우드 환경의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OS/DB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제품으로 보호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가상화 및 클라우드로 손쉬운 전환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시간 단축 및 복구 시간 최소화로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업무 연속성 보장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8800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FDA70751-9B90-4D33-978C-4E8DD865B87C}"/>
              </a:ext>
            </a:extLst>
          </p:cNvPr>
          <p:cNvGrpSpPr/>
          <p:nvPr/>
        </p:nvGrpSpPr>
        <p:grpSpPr>
          <a:xfrm>
            <a:off x="3104234" y="11027"/>
            <a:ext cx="3093220" cy="1452540"/>
            <a:chOff x="3104234" y="11027"/>
            <a:chExt cx="3093220" cy="1452540"/>
          </a:xfrm>
        </p:grpSpPr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60836974-F7C0-47EC-91B6-99D6FC31F27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4234" y="11027"/>
              <a:ext cx="1436400" cy="14525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1CF7A2-F771-4570-AFD8-E62D9D77C219}"/>
                </a:ext>
              </a:extLst>
            </p:cNvPr>
            <p:cNvSpPr txBox="1"/>
            <p:nvPr/>
          </p:nvSpPr>
          <p:spPr>
            <a:xfrm>
              <a:off x="4366504" y="383536"/>
              <a:ext cx="18309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b="1" dirty="0">
                  <a:solidFill>
                    <a:srgbClr val="00B336"/>
                  </a:solidFill>
                </a:rPr>
                <a:t>가상화</a:t>
              </a:r>
              <a:endParaRPr lang="en-US" sz="1200" b="1" dirty="0">
                <a:solidFill>
                  <a:srgbClr val="00B336"/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에이전트리스 백업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복구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APP/DB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자동 인지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VM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즉시 서비스</a:t>
              </a:r>
              <a:endParaRPr lang="en-US" sz="1200" dirty="0">
                <a:solidFill>
                  <a:srgbClr val="00B336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061A33E-673C-43D2-9CC8-CBC004CD126E}"/>
              </a:ext>
            </a:extLst>
          </p:cNvPr>
          <p:cNvGrpSpPr/>
          <p:nvPr/>
        </p:nvGrpSpPr>
        <p:grpSpPr>
          <a:xfrm>
            <a:off x="3356447" y="3171847"/>
            <a:ext cx="2836391" cy="1452541"/>
            <a:chOff x="3356447" y="3171847"/>
            <a:chExt cx="2836391" cy="1452541"/>
          </a:xfrm>
        </p:grpSpPr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36BF8238-6109-4B81-92F1-DD10880D6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6447" y="3171847"/>
              <a:ext cx="1050894" cy="145254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282967-ADFB-48C6-BEC2-7C2A08C6AD08}"/>
                </a:ext>
              </a:extLst>
            </p:cNvPr>
            <p:cNvSpPr txBox="1"/>
            <p:nvPr/>
          </p:nvSpPr>
          <p:spPr>
            <a:xfrm>
              <a:off x="4366504" y="3546119"/>
              <a:ext cx="1826334" cy="4616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/>
              <a:r>
                <a:rPr lang="ko-KR" altLang="en-US" sz="1200" b="1" dirty="0">
                  <a:solidFill>
                    <a:srgbClr val="00B336"/>
                  </a:solidFill>
                </a:rPr>
                <a:t>데이터 불변성</a:t>
              </a:r>
              <a:endParaRPr lang="en-US" sz="1200" b="1" dirty="0">
                <a:solidFill>
                  <a:srgbClr val="00B336"/>
                </a:solidFill>
              </a:endParaRPr>
            </a:p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랜섬웨어로부터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100%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데이터 보호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sz="1200" dirty="0">
                <a:solidFill>
                  <a:srgbClr val="00B336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F342CAE-2C80-4B82-A863-009557184BCF}"/>
              </a:ext>
            </a:extLst>
          </p:cNvPr>
          <p:cNvGrpSpPr/>
          <p:nvPr/>
        </p:nvGrpSpPr>
        <p:grpSpPr>
          <a:xfrm>
            <a:off x="6345145" y="226026"/>
            <a:ext cx="2715317" cy="1212158"/>
            <a:chOff x="6345145" y="226026"/>
            <a:chExt cx="2715317" cy="121215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A17765-7B83-4B72-8E14-A1662FE44CE0}"/>
                </a:ext>
              </a:extLst>
            </p:cNvPr>
            <p:cNvSpPr txBox="1"/>
            <p:nvPr/>
          </p:nvSpPr>
          <p:spPr>
            <a:xfrm>
              <a:off x="7317677" y="474444"/>
              <a:ext cx="17427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b="1" dirty="0">
                  <a:solidFill>
                    <a:srgbClr val="00B336"/>
                  </a:solidFill>
                </a:rPr>
                <a:t>모니터링</a:t>
              </a:r>
              <a:endParaRPr lang="en-US" sz="1200" b="1" dirty="0">
                <a:solidFill>
                  <a:srgbClr val="00B336"/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가상화 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VMware,Hyper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-V)</a:t>
              </a: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백업 환경</a:t>
              </a:r>
              <a:endParaRPr lang="en-US" sz="1200" dirty="0">
                <a:solidFill>
                  <a:srgbClr val="00B336"/>
                </a:solidFill>
              </a:endParaRPr>
            </a:p>
          </p:txBody>
        </p:sp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B4E654BA-8315-421C-B25C-835F8B4B6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5145" y="226026"/>
              <a:ext cx="876980" cy="121215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4B6F57C-E0F4-4611-BF09-0DAEB892E6BC}"/>
              </a:ext>
            </a:extLst>
          </p:cNvPr>
          <p:cNvGrpSpPr/>
          <p:nvPr/>
        </p:nvGrpSpPr>
        <p:grpSpPr>
          <a:xfrm>
            <a:off x="3143616" y="1687105"/>
            <a:ext cx="3049222" cy="1146816"/>
            <a:chOff x="3143616" y="1687105"/>
            <a:chExt cx="3049222" cy="114681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65A2DF1-3B18-40B5-ACD5-EBEB638C8634}"/>
                </a:ext>
              </a:extLst>
            </p:cNvPr>
            <p:cNvGrpSpPr/>
            <p:nvPr/>
          </p:nvGrpSpPr>
          <p:grpSpPr>
            <a:xfrm>
              <a:off x="3143616" y="1687105"/>
              <a:ext cx="1321059" cy="1146816"/>
              <a:chOff x="3250941" y="1578097"/>
              <a:chExt cx="1446712" cy="1253529"/>
            </a:xfrm>
          </p:grpSpPr>
          <p:pic>
            <p:nvPicPr>
              <p:cNvPr id="13" name="Picture 5">
                <a:extLst>
                  <a:ext uri="{FF2B5EF4-FFF2-40B4-BE49-F238E27FC236}">
                    <a16:creationId xmlns:a16="http://schemas.microsoft.com/office/drawing/2014/main" id="{C1D244A5-20B4-4B66-912B-F0E53E81EEA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50941" y="1578097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BA4B158-F8BC-4EEE-9EBF-69AC654B3F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4228" y="2060101"/>
                <a:ext cx="733425" cy="771525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CB6252-F0E1-4FCC-8799-C1FE3CFA1F6E}"/>
                </a:ext>
              </a:extLst>
            </p:cNvPr>
            <p:cNvSpPr txBox="1"/>
            <p:nvPr/>
          </p:nvSpPr>
          <p:spPr>
            <a:xfrm>
              <a:off x="4389298" y="1966348"/>
              <a:ext cx="18035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sz="1200" b="1" dirty="0">
                  <a:solidFill>
                    <a:srgbClr val="00B336"/>
                  </a:solidFill>
                </a:rPr>
                <a:t>물리서버</a:t>
              </a:r>
              <a:r>
                <a:rPr lang="en-US" altLang="ko-KR" sz="1000" b="1" dirty="0">
                  <a:solidFill>
                    <a:srgbClr val="00B336"/>
                  </a:solidFill>
                </a:rPr>
                <a:t>(Window, Linux)</a:t>
              </a:r>
              <a:endParaRPr lang="en-US" sz="1200" b="1" dirty="0">
                <a:solidFill>
                  <a:srgbClr val="00B336"/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이미지기반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OS/DB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백업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APP/DB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자동 인지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VM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으로 즉시 서비스</a:t>
              </a:r>
              <a:endParaRPr lang="en-US" sz="1200" dirty="0">
                <a:solidFill>
                  <a:srgbClr val="00B336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6AFB353-2C0E-40CC-A0AD-8D038371E2B1}"/>
              </a:ext>
            </a:extLst>
          </p:cNvPr>
          <p:cNvGrpSpPr/>
          <p:nvPr/>
        </p:nvGrpSpPr>
        <p:grpSpPr>
          <a:xfrm>
            <a:off x="6192838" y="1830974"/>
            <a:ext cx="2742590" cy="1098704"/>
            <a:chOff x="6192838" y="1830974"/>
            <a:chExt cx="2742590" cy="1098704"/>
          </a:xfrm>
        </p:grpSpPr>
        <p:pic>
          <p:nvPicPr>
            <p:cNvPr id="18" name="Picture 25">
              <a:extLst>
                <a:ext uri="{FF2B5EF4-FFF2-40B4-BE49-F238E27FC236}">
                  <a16:creationId xmlns:a16="http://schemas.microsoft.com/office/drawing/2014/main" id="{EDD3B1B1-903C-4844-932B-86464905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2838" y="1830974"/>
              <a:ext cx="669676" cy="925623"/>
            </a:xfrm>
            <a:prstGeom prst="rect">
              <a:avLst/>
            </a:prstGeom>
          </p:spPr>
        </p:pic>
        <p:pic>
          <p:nvPicPr>
            <p:cNvPr id="19" name="Picture 7">
              <a:extLst>
                <a:ext uri="{FF2B5EF4-FFF2-40B4-BE49-F238E27FC236}">
                  <a16:creationId xmlns:a16="http://schemas.microsoft.com/office/drawing/2014/main" id="{5A47F42D-CBB7-4CD8-B1EA-CCAB6C87C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9983" y="2004054"/>
              <a:ext cx="669676" cy="9256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5AD20A-3B04-488B-8690-57A9185B2629}"/>
                </a:ext>
              </a:extLst>
            </p:cNvPr>
            <p:cNvSpPr txBox="1"/>
            <p:nvPr/>
          </p:nvSpPr>
          <p:spPr>
            <a:xfrm>
              <a:off x="7317677" y="2032046"/>
              <a:ext cx="16177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ko-KR" altLang="en-US" sz="1200" b="1" dirty="0">
                  <a:solidFill>
                    <a:srgbClr val="00B336"/>
                  </a:solidFill>
                </a:rPr>
                <a:t>퍼블릭 클라우드</a:t>
              </a:r>
              <a:endParaRPr lang="en-US" sz="1200" b="1" dirty="0">
                <a:solidFill>
                  <a:srgbClr val="00B336"/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손쉬운 마이그레이션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백업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/DR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구성</a:t>
              </a:r>
              <a:endParaRPr lang="en-US" sz="1200" dirty="0">
                <a:solidFill>
                  <a:srgbClr val="00B336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DABE1FD-9C47-465E-9F4D-22DA30DF15A5}"/>
              </a:ext>
            </a:extLst>
          </p:cNvPr>
          <p:cNvGrpSpPr/>
          <p:nvPr/>
        </p:nvGrpSpPr>
        <p:grpSpPr>
          <a:xfrm>
            <a:off x="6265864" y="3108462"/>
            <a:ext cx="2828518" cy="1453811"/>
            <a:chOff x="6265864" y="3108462"/>
            <a:chExt cx="2828518" cy="1453811"/>
          </a:xfrm>
        </p:grpSpPr>
        <p:pic>
          <p:nvPicPr>
            <p:cNvPr id="21" name="Picture 15">
              <a:extLst>
                <a:ext uri="{FF2B5EF4-FFF2-40B4-BE49-F238E27FC236}">
                  <a16:creationId xmlns:a16="http://schemas.microsoft.com/office/drawing/2014/main" id="{6916D06C-4BC4-4B6E-9392-FB3356242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65864" y="3108462"/>
              <a:ext cx="1051813" cy="145381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1EACEC-A6AC-4930-8577-1CBBB3229624}"/>
                </a:ext>
              </a:extLst>
            </p:cNvPr>
            <p:cNvSpPr txBox="1"/>
            <p:nvPr/>
          </p:nvSpPr>
          <p:spPr>
            <a:xfrm>
              <a:off x="7317677" y="3503928"/>
              <a:ext cx="17767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ko-KR" sz="1200" b="1" dirty="0">
                  <a:solidFill>
                    <a:srgbClr val="00B336"/>
                  </a:solidFill>
                </a:rPr>
                <a:t>NAS </a:t>
              </a:r>
              <a:r>
                <a:rPr lang="ko-KR" altLang="en-US" sz="1200" b="1" dirty="0">
                  <a:solidFill>
                    <a:srgbClr val="00B336"/>
                  </a:solidFill>
                </a:rPr>
                <a:t>백업</a:t>
              </a:r>
              <a:endParaRPr lang="en-US" sz="1200" b="1" dirty="0">
                <a:solidFill>
                  <a:srgbClr val="00B336"/>
                </a:solidFill>
              </a:endParaRP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고속의 백업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(NFS, SMB)</a:t>
              </a:r>
            </a:p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스캔 타임 최소화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NDMP </a:t>
              </a: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미사용</a:t>
              </a:r>
              <a:endParaRPr lang="en-US" sz="1200" dirty="0">
                <a:solidFill>
                  <a:srgbClr val="00B336"/>
                </a:solidFill>
              </a:endParaRPr>
            </a:p>
          </p:txBody>
        </p:sp>
      </p:grpSp>
      <p:sp>
        <p:nvSpPr>
          <p:cNvPr id="9" name="Rectangle 4">
            <a:extLst>
              <a:ext uri="{FF2B5EF4-FFF2-40B4-BE49-F238E27FC236}">
                <a16:creationId xmlns:a16="http://schemas.microsoft.com/office/drawing/2014/main" id="{D4764F1A-6024-4E9B-BBE0-21BEAD82129C}"/>
              </a:ext>
            </a:extLst>
          </p:cNvPr>
          <p:cNvSpPr/>
          <p:nvPr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439557-1DAB-4C9F-9DF9-88CBB2473F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059470"/>
            <a:ext cx="2594977" cy="25595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글로벌 가상화 백업 시장 </a:t>
            </a:r>
            <a:r>
              <a:rPr lang="en-US" altLang="ko-KR" dirty="0">
                <a:solidFill>
                  <a:srgbClr val="00E296"/>
                </a:solidFill>
              </a:rPr>
              <a:t>1</a:t>
            </a:r>
            <a:r>
              <a:rPr lang="ko-KR" altLang="en-US" dirty="0">
                <a:solidFill>
                  <a:srgbClr val="00E296"/>
                </a:solidFill>
              </a:rPr>
              <a:t>위</a:t>
            </a:r>
            <a:r>
              <a:rPr lang="en-US" altLang="ko-KR" baseline="30000" dirty="0">
                <a:solidFill>
                  <a:srgbClr val="00E296"/>
                </a:solidFill>
              </a:rPr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aseline="30000" dirty="0">
              <a:solidFill>
                <a:srgbClr val="00E29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유럽 백업 시장 </a:t>
            </a:r>
            <a:r>
              <a:rPr lang="en-US" altLang="ko-KR" dirty="0">
                <a:solidFill>
                  <a:srgbClr val="00E296"/>
                </a:solidFill>
              </a:rPr>
              <a:t>1</a:t>
            </a:r>
            <a:r>
              <a:rPr lang="ko-KR" altLang="en-US" dirty="0">
                <a:solidFill>
                  <a:srgbClr val="00E296"/>
                </a:solidFill>
              </a:rPr>
              <a:t>위</a:t>
            </a:r>
            <a:r>
              <a:rPr lang="en-US" altLang="ko-KR" baseline="30000" dirty="0">
                <a:solidFill>
                  <a:srgbClr val="00E296"/>
                </a:solidFill>
              </a:rPr>
              <a:t>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aseline="30000" dirty="0">
              <a:solidFill>
                <a:srgbClr val="00E29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글로벌 백업 시장</a:t>
            </a:r>
            <a:r>
              <a:rPr lang="ko-KR" altLang="en-US" dirty="0">
                <a:solidFill>
                  <a:srgbClr val="00E296"/>
                </a:solidFill>
              </a:rPr>
              <a:t> </a:t>
            </a:r>
            <a:r>
              <a:rPr lang="en-US" altLang="ko-KR" dirty="0">
                <a:solidFill>
                  <a:srgbClr val="00E296"/>
                </a:solidFill>
              </a:rPr>
              <a:t>3</a:t>
            </a:r>
            <a:r>
              <a:rPr lang="en-US" altLang="ko-KR" baseline="30000" dirty="0">
                <a:solidFill>
                  <a:srgbClr val="00E296"/>
                </a:solidFill>
              </a:rPr>
              <a:t>3</a:t>
            </a:r>
            <a:endParaRPr lang="ko-KR" altLang="en-US" baseline="30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CC818-B9EC-4A07-BA91-3FAFE1C1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" y="380358"/>
            <a:ext cx="2980902" cy="1231106"/>
          </a:xfrm>
        </p:spPr>
        <p:txBody>
          <a:bodyPr/>
          <a:lstStyle/>
          <a:p>
            <a:pPr algn="ctr"/>
            <a:r>
              <a:rPr lang="ko-KR" altLang="en-US" sz="2800" b="1" dirty="0"/>
              <a:t>주요 하이라이트</a:t>
            </a:r>
            <a:br>
              <a:rPr lang="en-US" altLang="ko-KR" sz="2800" b="1" dirty="0"/>
            </a:br>
            <a:br>
              <a:rPr lang="en-US" altLang="ko-KR" sz="2800" b="1" dirty="0"/>
            </a:br>
            <a:r>
              <a:rPr lang="en-US" altLang="ko-KR" sz="2400" b="1" dirty="0">
                <a:solidFill>
                  <a:srgbClr val="00E296"/>
                </a:solidFill>
              </a:rPr>
              <a:t>RTPO</a:t>
            </a:r>
            <a:r>
              <a:rPr lang="ko-KR" altLang="en-US" sz="2400" b="1" dirty="0">
                <a:solidFill>
                  <a:srgbClr val="00E296"/>
                </a:solidFill>
              </a:rPr>
              <a:t> </a:t>
            </a:r>
            <a:r>
              <a:rPr lang="en-US" altLang="ko-KR" sz="2400" b="1" dirty="0">
                <a:solidFill>
                  <a:srgbClr val="00E296"/>
                </a:solidFill>
              </a:rPr>
              <a:t>15</a:t>
            </a:r>
            <a:r>
              <a:rPr lang="ko-KR" altLang="en-US" sz="2400" b="1" dirty="0">
                <a:solidFill>
                  <a:srgbClr val="00E296"/>
                </a:solidFill>
              </a:rPr>
              <a:t>분 이내</a:t>
            </a:r>
            <a:endParaRPr lang="ko-KR" altLang="en-US" sz="2800" b="1" dirty="0">
              <a:solidFill>
                <a:srgbClr val="00E296"/>
              </a:solidFill>
            </a:endParaRPr>
          </a:p>
        </p:txBody>
      </p:sp>
      <p:sp>
        <p:nvSpPr>
          <p:cNvPr id="23" name="텍스트 개체 틀 1">
            <a:extLst>
              <a:ext uri="{FF2B5EF4-FFF2-40B4-BE49-F238E27FC236}">
                <a16:creationId xmlns:a16="http://schemas.microsoft.com/office/drawing/2014/main" id="{2FA17C1D-BC3A-4D13-B3EF-ACB831ECB23B}"/>
              </a:ext>
            </a:extLst>
          </p:cNvPr>
          <p:cNvSpPr txBox="1">
            <a:spLocks/>
          </p:cNvSpPr>
          <p:nvPr/>
        </p:nvSpPr>
        <p:spPr>
          <a:xfrm>
            <a:off x="468313" y="4606663"/>
            <a:ext cx="8218487" cy="430887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n-US" altLang="ko-KR" sz="700" dirty="0">
                <a:solidFill>
                  <a:schemeClr val="tx1"/>
                </a:solidFill>
              </a:rPr>
              <a:t>Veeam is now the clear market leader, </a:t>
            </a:r>
            <a:r>
              <a:rPr lang="en-US" altLang="ko-KR" sz="700" u="sng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Veeamhttps://go.veeam.com/industry-highlights</a:t>
            </a:r>
            <a:endParaRPr lang="en-US" altLang="ko-KR" sz="700" u="sng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700" dirty="0">
                <a:solidFill>
                  <a:schemeClr val="tx1"/>
                </a:solidFill>
              </a:rPr>
              <a:t>IDC Report: Veeam is #1 in EMEA by revenue and unmatched 20.8% market share and YoY growth, </a:t>
            </a:r>
            <a:r>
              <a:rPr lang="en-US" altLang="ko-KR" sz="700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https://www.veeam.com/wp-idc-semiannual-software-tracker-report-emea.html</a:t>
            </a:r>
            <a:endParaRPr lang="en-US" altLang="ko-KR" sz="7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altLang="ko-KR" sz="700" dirty="0">
                <a:solidFill>
                  <a:schemeClr val="tx1"/>
                </a:solidFill>
              </a:rPr>
              <a:t>Veeam Achieves Market-Leading Revenue Growth in 2H 2017, </a:t>
            </a:r>
            <a:r>
              <a:rPr lang="en-US" altLang="ko-KR" sz="700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https://www.veeam.com/executive-blog/idc-report-2017-market-share-growth.html</a:t>
            </a:r>
            <a:endParaRPr lang="en-US" altLang="ko-KR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785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신뢰할 수 있는 선도 기업</a:t>
            </a:r>
            <a:endParaRPr lang="en-US" altLang="ko-KR" dirty="0"/>
          </a:p>
        </p:txBody>
      </p:sp>
      <p:sp>
        <p:nvSpPr>
          <p:cNvPr id="76" name="Content Placeholder 1">
            <a:extLst>
              <a:ext uri="{FF2B5EF4-FFF2-40B4-BE49-F238E27FC236}">
                <a16:creationId xmlns:a16="http://schemas.microsoft.com/office/drawing/2014/main" id="{CE7AAEEE-4A67-49A1-B451-27AC84494EA7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빔 소프트웨어는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유럽시장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r>
              <a:rPr lang="en-US" altLang="ko-KR" sz="1400" b="1" baseline="30000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전세계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r>
              <a:rPr lang="en-US" altLang="ko-KR" sz="1400" b="1" baseline="30000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백업 및 복구 데이터 관리 솔루션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텍스트 개체 틀 6">
            <a:extLst>
              <a:ext uri="{FF2B5EF4-FFF2-40B4-BE49-F238E27FC236}">
                <a16:creationId xmlns:a16="http://schemas.microsoft.com/office/drawing/2014/main" id="{C93F3BA2-E1F0-4F4D-8DB9-CDCEC214C91D}"/>
              </a:ext>
            </a:extLst>
          </p:cNvPr>
          <p:cNvSpPr txBox="1">
            <a:spLocks/>
          </p:cNvSpPr>
          <p:nvPr/>
        </p:nvSpPr>
        <p:spPr>
          <a:xfrm>
            <a:off x="461962" y="4373104"/>
            <a:ext cx="8229601" cy="52723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anose="020B0604020202020204" pitchFamily="34" charset="0"/>
              </a:rPr>
              <a:t>IDC Report: Veeam is #1 in EMEA by revenue and unmatched 20.8% market share and YoY growth,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맑은 고딕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https://www.veeam.com/wp-idc-semiannual-software-tracker-report-emea.html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맑은 고딕"/>
              <a:cs typeface="Arial" panose="020B0604020202020204" pitchFamily="3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ko-KR" dirty="0">
                <a:solidFill>
                  <a:schemeClr val="bg1"/>
                </a:solidFill>
                <a:ea typeface="맑은 고딕"/>
              </a:rPr>
              <a:t>Market Share: Enterprise  Infrastructure Software, Worldwide, 2018”, April 2019</a:t>
            </a: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E35EC4E5-DF23-4F69-B82A-59CBBF5A9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44" y="1985420"/>
            <a:ext cx="3785808" cy="184533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D26F73D-0AE3-451A-B846-890AAD0DC79F}"/>
              </a:ext>
            </a:extLst>
          </p:cNvPr>
          <p:cNvGrpSpPr/>
          <p:nvPr/>
        </p:nvGrpSpPr>
        <p:grpSpPr>
          <a:xfrm>
            <a:off x="5081193" y="1441509"/>
            <a:ext cx="3006877" cy="2816331"/>
            <a:chOff x="5804981" y="1861323"/>
            <a:chExt cx="2422644" cy="2387373"/>
          </a:xfrm>
        </p:grpSpPr>
        <p:sp>
          <p:nvSpPr>
            <p:cNvPr id="85" name="object 13">
              <a:extLst>
                <a:ext uri="{FF2B5EF4-FFF2-40B4-BE49-F238E27FC236}">
                  <a16:creationId xmlns:a16="http://schemas.microsoft.com/office/drawing/2014/main" id="{52F2ECAC-D129-403A-B15D-EC19C29B65C2}"/>
                </a:ext>
              </a:extLst>
            </p:cNvPr>
            <p:cNvSpPr/>
            <p:nvPr/>
          </p:nvSpPr>
          <p:spPr>
            <a:xfrm>
              <a:off x="7063252" y="1861323"/>
              <a:ext cx="1157205" cy="1127611"/>
            </a:xfrm>
            <a:custGeom>
              <a:avLst/>
              <a:gdLst/>
              <a:ahLst/>
              <a:cxnLst/>
              <a:rect l="l" t="t" r="r" b="b"/>
              <a:pathLst>
                <a:path w="1619885" h="1539875">
                  <a:moveTo>
                    <a:pt x="0" y="0"/>
                  </a:moveTo>
                  <a:lnTo>
                    <a:pt x="0" y="815085"/>
                  </a:lnTo>
                  <a:lnTo>
                    <a:pt x="47595" y="816458"/>
                  </a:lnTo>
                  <a:lnTo>
                    <a:pt x="94520" y="820528"/>
                  </a:lnTo>
                  <a:lnTo>
                    <a:pt x="140694" y="827224"/>
                  </a:lnTo>
                  <a:lnTo>
                    <a:pt x="186036" y="836472"/>
                  </a:lnTo>
                  <a:lnTo>
                    <a:pt x="230467" y="848201"/>
                  </a:lnTo>
                  <a:lnTo>
                    <a:pt x="273904" y="862339"/>
                  </a:lnTo>
                  <a:lnTo>
                    <a:pt x="316267" y="878814"/>
                  </a:lnTo>
                  <a:lnTo>
                    <a:pt x="357477" y="897552"/>
                  </a:lnTo>
                  <a:lnTo>
                    <a:pt x="397451" y="918483"/>
                  </a:lnTo>
                  <a:lnTo>
                    <a:pt x="436110" y="941533"/>
                  </a:lnTo>
                  <a:lnTo>
                    <a:pt x="473372" y="966632"/>
                  </a:lnTo>
                  <a:lnTo>
                    <a:pt x="509157" y="993706"/>
                  </a:lnTo>
                  <a:lnTo>
                    <a:pt x="543385" y="1022683"/>
                  </a:lnTo>
                  <a:lnTo>
                    <a:pt x="575974" y="1053491"/>
                  </a:lnTo>
                  <a:lnTo>
                    <a:pt x="606844" y="1086059"/>
                  </a:lnTo>
                  <a:lnTo>
                    <a:pt x="635914" y="1120313"/>
                  </a:lnTo>
                  <a:lnTo>
                    <a:pt x="663104" y="1156182"/>
                  </a:lnTo>
                  <a:lnTo>
                    <a:pt x="688333" y="1193593"/>
                  </a:lnTo>
                  <a:lnTo>
                    <a:pt x="711519" y="1232474"/>
                  </a:lnTo>
                  <a:lnTo>
                    <a:pt x="732584" y="1272754"/>
                  </a:lnTo>
                  <a:lnTo>
                    <a:pt x="751445" y="1314359"/>
                  </a:lnTo>
                  <a:lnTo>
                    <a:pt x="768022" y="1357218"/>
                  </a:lnTo>
                  <a:lnTo>
                    <a:pt x="782235" y="1401259"/>
                  </a:lnTo>
                  <a:lnTo>
                    <a:pt x="794002" y="1446409"/>
                  </a:lnTo>
                  <a:lnTo>
                    <a:pt x="803244" y="1492596"/>
                  </a:lnTo>
                  <a:lnTo>
                    <a:pt x="809879" y="1539747"/>
                  </a:lnTo>
                  <a:lnTo>
                    <a:pt x="1619885" y="1449323"/>
                  </a:lnTo>
                  <a:lnTo>
                    <a:pt x="1613773" y="1401022"/>
                  </a:lnTo>
                  <a:lnTo>
                    <a:pt x="1606287" y="1353203"/>
                  </a:lnTo>
                  <a:lnTo>
                    <a:pt x="1597446" y="1305886"/>
                  </a:lnTo>
                  <a:lnTo>
                    <a:pt x="1587273" y="1259090"/>
                  </a:lnTo>
                  <a:lnTo>
                    <a:pt x="1575789" y="1212834"/>
                  </a:lnTo>
                  <a:lnTo>
                    <a:pt x="1563014" y="1167137"/>
                  </a:lnTo>
                  <a:lnTo>
                    <a:pt x="1548971" y="1122018"/>
                  </a:lnTo>
                  <a:lnTo>
                    <a:pt x="1533681" y="1077497"/>
                  </a:lnTo>
                  <a:lnTo>
                    <a:pt x="1517165" y="1033593"/>
                  </a:lnTo>
                  <a:lnTo>
                    <a:pt x="1499445" y="990324"/>
                  </a:lnTo>
                  <a:lnTo>
                    <a:pt x="1480542" y="947710"/>
                  </a:lnTo>
                  <a:lnTo>
                    <a:pt x="1460478" y="905770"/>
                  </a:lnTo>
                  <a:lnTo>
                    <a:pt x="1439273" y="864524"/>
                  </a:lnTo>
                  <a:lnTo>
                    <a:pt x="1416950" y="823990"/>
                  </a:lnTo>
                  <a:lnTo>
                    <a:pt x="1393529" y="784187"/>
                  </a:lnTo>
                  <a:lnTo>
                    <a:pt x="1369032" y="745135"/>
                  </a:lnTo>
                  <a:lnTo>
                    <a:pt x="1343481" y="706853"/>
                  </a:lnTo>
                  <a:lnTo>
                    <a:pt x="1316896" y="669360"/>
                  </a:lnTo>
                  <a:lnTo>
                    <a:pt x="1289300" y="632675"/>
                  </a:lnTo>
                  <a:lnTo>
                    <a:pt x="1260713" y="596817"/>
                  </a:lnTo>
                  <a:lnTo>
                    <a:pt x="1231157" y="561806"/>
                  </a:lnTo>
                  <a:lnTo>
                    <a:pt x="1200654" y="527660"/>
                  </a:lnTo>
                  <a:lnTo>
                    <a:pt x="1169224" y="494399"/>
                  </a:lnTo>
                  <a:lnTo>
                    <a:pt x="1136890" y="462041"/>
                  </a:lnTo>
                  <a:lnTo>
                    <a:pt x="1103672" y="430607"/>
                  </a:lnTo>
                  <a:lnTo>
                    <a:pt x="1069592" y="400115"/>
                  </a:lnTo>
                  <a:lnTo>
                    <a:pt x="1034672" y="370584"/>
                  </a:lnTo>
                  <a:lnTo>
                    <a:pt x="998932" y="342033"/>
                  </a:lnTo>
                  <a:lnTo>
                    <a:pt x="962394" y="314482"/>
                  </a:lnTo>
                  <a:lnTo>
                    <a:pt x="925080" y="287950"/>
                  </a:lnTo>
                  <a:lnTo>
                    <a:pt x="887010" y="262455"/>
                  </a:lnTo>
                  <a:lnTo>
                    <a:pt x="848207" y="238018"/>
                  </a:lnTo>
                  <a:lnTo>
                    <a:pt x="808692" y="214656"/>
                  </a:lnTo>
                  <a:lnTo>
                    <a:pt x="768486" y="192390"/>
                  </a:lnTo>
                  <a:lnTo>
                    <a:pt x="727610" y="171239"/>
                  </a:lnTo>
                  <a:lnTo>
                    <a:pt x="686086" y="151221"/>
                  </a:lnTo>
                  <a:lnTo>
                    <a:pt x="643936" y="132355"/>
                  </a:lnTo>
                  <a:lnTo>
                    <a:pt x="601180" y="114662"/>
                  </a:lnTo>
                  <a:lnTo>
                    <a:pt x="557840" y="98160"/>
                  </a:lnTo>
                  <a:lnTo>
                    <a:pt x="513937" y="82867"/>
                  </a:lnTo>
                  <a:lnTo>
                    <a:pt x="469494" y="68804"/>
                  </a:lnTo>
                  <a:lnTo>
                    <a:pt x="424530" y="55990"/>
                  </a:lnTo>
                  <a:lnTo>
                    <a:pt x="379069" y="44443"/>
                  </a:lnTo>
                  <a:lnTo>
                    <a:pt x="333130" y="34183"/>
                  </a:lnTo>
                  <a:lnTo>
                    <a:pt x="286735" y="25229"/>
                  </a:lnTo>
                  <a:lnTo>
                    <a:pt x="239907" y="17600"/>
                  </a:lnTo>
                  <a:lnTo>
                    <a:pt x="192665" y="11315"/>
                  </a:lnTo>
                  <a:lnTo>
                    <a:pt x="145033" y="6393"/>
                  </a:lnTo>
                  <a:lnTo>
                    <a:pt x="97030" y="2854"/>
                  </a:lnTo>
                  <a:lnTo>
                    <a:pt x="48678" y="7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86" name="object 14">
              <a:extLst>
                <a:ext uri="{FF2B5EF4-FFF2-40B4-BE49-F238E27FC236}">
                  <a16:creationId xmlns:a16="http://schemas.microsoft.com/office/drawing/2014/main" id="{F7921296-4C4C-4D4B-BB41-8FC89C800FDF}"/>
                </a:ext>
              </a:extLst>
            </p:cNvPr>
            <p:cNvSpPr/>
            <p:nvPr/>
          </p:nvSpPr>
          <p:spPr>
            <a:xfrm>
              <a:off x="7393403" y="2922626"/>
              <a:ext cx="834222" cy="1115521"/>
            </a:xfrm>
            <a:custGeom>
              <a:avLst/>
              <a:gdLst/>
              <a:ahLst/>
              <a:cxnLst/>
              <a:rect l="l" t="t" r="r" b="b"/>
              <a:pathLst>
                <a:path w="1167764" h="1523364">
                  <a:moveTo>
                    <a:pt x="1157731" y="0"/>
                  </a:moveTo>
                  <a:lnTo>
                    <a:pt x="347725" y="90424"/>
                  </a:lnTo>
                  <a:lnTo>
                    <a:pt x="351754" y="140111"/>
                  </a:lnTo>
                  <a:lnTo>
                    <a:pt x="352742" y="189569"/>
                  </a:lnTo>
                  <a:lnTo>
                    <a:pt x="350746" y="238677"/>
                  </a:lnTo>
                  <a:lnTo>
                    <a:pt x="345819" y="287315"/>
                  </a:lnTo>
                  <a:lnTo>
                    <a:pt x="338018" y="335365"/>
                  </a:lnTo>
                  <a:lnTo>
                    <a:pt x="327396" y="382707"/>
                  </a:lnTo>
                  <a:lnTo>
                    <a:pt x="314010" y="429221"/>
                  </a:lnTo>
                  <a:lnTo>
                    <a:pt x="297913" y="474787"/>
                  </a:lnTo>
                  <a:lnTo>
                    <a:pt x="279161" y="519287"/>
                  </a:lnTo>
                  <a:lnTo>
                    <a:pt x="257810" y="562600"/>
                  </a:lnTo>
                  <a:lnTo>
                    <a:pt x="233913" y="604606"/>
                  </a:lnTo>
                  <a:lnTo>
                    <a:pt x="207527" y="645188"/>
                  </a:lnTo>
                  <a:lnTo>
                    <a:pt x="178706" y="684224"/>
                  </a:lnTo>
                  <a:lnTo>
                    <a:pt x="147504" y="721595"/>
                  </a:lnTo>
                  <a:lnTo>
                    <a:pt x="113978" y="757182"/>
                  </a:lnTo>
                  <a:lnTo>
                    <a:pt x="78182" y="790866"/>
                  </a:lnTo>
                  <a:lnTo>
                    <a:pt x="40171" y="822526"/>
                  </a:lnTo>
                  <a:lnTo>
                    <a:pt x="0" y="852043"/>
                  </a:lnTo>
                  <a:lnTo>
                    <a:pt x="462152" y="1523238"/>
                  </a:lnTo>
                  <a:lnTo>
                    <a:pt x="502856" y="1494281"/>
                  </a:lnTo>
                  <a:lnTo>
                    <a:pt x="542494" y="1464222"/>
                  </a:lnTo>
                  <a:lnTo>
                    <a:pt x="581050" y="1433091"/>
                  </a:lnTo>
                  <a:lnTo>
                    <a:pt x="618513" y="1400917"/>
                  </a:lnTo>
                  <a:lnTo>
                    <a:pt x="654868" y="1367731"/>
                  </a:lnTo>
                  <a:lnTo>
                    <a:pt x="690101" y="1333561"/>
                  </a:lnTo>
                  <a:lnTo>
                    <a:pt x="724199" y="1298439"/>
                  </a:lnTo>
                  <a:lnTo>
                    <a:pt x="757149" y="1262394"/>
                  </a:lnTo>
                  <a:lnTo>
                    <a:pt x="788935" y="1225456"/>
                  </a:lnTo>
                  <a:lnTo>
                    <a:pt x="819546" y="1187655"/>
                  </a:lnTo>
                  <a:lnTo>
                    <a:pt x="848967" y="1149021"/>
                  </a:lnTo>
                  <a:lnTo>
                    <a:pt x="877184" y="1109584"/>
                  </a:lnTo>
                  <a:lnTo>
                    <a:pt x="904184" y="1069374"/>
                  </a:lnTo>
                  <a:lnTo>
                    <a:pt x="929952" y="1028421"/>
                  </a:lnTo>
                  <a:lnTo>
                    <a:pt x="954477" y="986754"/>
                  </a:lnTo>
                  <a:lnTo>
                    <a:pt x="977743" y="944404"/>
                  </a:lnTo>
                  <a:lnTo>
                    <a:pt x="999736" y="901400"/>
                  </a:lnTo>
                  <a:lnTo>
                    <a:pt x="1020444" y="857773"/>
                  </a:lnTo>
                  <a:lnTo>
                    <a:pt x="1039853" y="813553"/>
                  </a:lnTo>
                  <a:lnTo>
                    <a:pt x="1057949" y="768769"/>
                  </a:lnTo>
                  <a:lnTo>
                    <a:pt x="1074718" y="723451"/>
                  </a:lnTo>
                  <a:lnTo>
                    <a:pt x="1090146" y="677629"/>
                  </a:lnTo>
                  <a:lnTo>
                    <a:pt x="1104220" y="631334"/>
                  </a:lnTo>
                  <a:lnTo>
                    <a:pt x="1116927" y="584595"/>
                  </a:lnTo>
                  <a:lnTo>
                    <a:pt x="1128252" y="537441"/>
                  </a:lnTo>
                  <a:lnTo>
                    <a:pt x="1138182" y="489904"/>
                  </a:lnTo>
                  <a:lnTo>
                    <a:pt x="1146702" y="442013"/>
                  </a:lnTo>
                  <a:lnTo>
                    <a:pt x="1153801" y="393798"/>
                  </a:lnTo>
                  <a:lnTo>
                    <a:pt x="1159463" y="345288"/>
                  </a:lnTo>
                  <a:lnTo>
                    <a:pt x="1163675" y="296515"/>
                  </a:lnTo>
                  <a:lnTo>
                    <a:pt x="1166423" y="247506"/>
                  </a:lnTo>
                  <a:lnTo>
                    <a:pt x="1167694" y="198294"/>
                  </a:lnTo>
                  <a:lnTo>
                    <a:pt x="1167474" y="148907"/>
                  </a:lnTo>
                  <a:lnTo>
                    <a:pt x="1165750" y="99376"/>
                  </a:lnTo>
                  <a:lnTo>
                    <a:pt x="1162507" y="49730"/>
                  </a:lnTo>
                  <a:lnTo>
                    <a:pt x="1157731" y="0"/>
                  </a:lnTo>
                  <a:close/>
                </a:path>
              </a:pathLst>
            </a:custGeom>
            <a:solidFill>
              <a:srgbClr val="9D9D9C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87" name="object 15">
              <a:extLst>
                <a:ext uri="{FF2B5EF4-FFF2-40B4-BE49-F238E27FC236}">
                  <a16:creationId xmlns:a16="http://schemas.microsoft.com/office/drawing/2014/main" id="{E0ABE4F2-0B7C-4B90-8D6E-610A462D9B81}"/>
                </a:ext>
              </a:extLst>
            </p:cNvPr>
            <p:cNvSpPr/>
            <p:nvPr/>
          </p:nvSpPr>
          <p:spPr>
            <a:xfrm>
              <a:off x="6664967" y="3546555"/>
              <a:ext cx="1058768" cy="702141"/>
            </a:xfrm>
            <a:custGeom>
              <a:avLst/>
              <a:gdLst/>
              <a:ahLst/>
              <a:cxnLst/>
              <a:rect l="l" t="t" r="r" b="b"/>
              <a:pathLst>
                <a:path w="1482089" h="958850">
                  <a:moveTo>
                    <a:pt x="278764" y="94487"/>
                  </a:moveTo>
                  <a:lnTo>
                    <a:pt x="0" y="860297"/>
                  </a:lnTo>
                  <a:lnTo>
                    <a:pt x="46606" y="876470"/>
                  </a:lnTo>
                  <a:lnTo>
                    <a:pt x="93513" y="891177"/>
                  </a:lnTo>
                  <a:lnTo>
                    <a:pt x="140688" y="904423"/>
                  </a:lnTo>
                  <a:lnTo>
                    <a:pt x="188099" y="916211"/>
                  </a:lnTo>
                  <a:lnTo>
                    <a:pt x="235714" y="926546"/>
                  </a:lnTo>
                  <a:lnTo>
                    <a:pt x="283502" y="935432"/>
                  </a:lnTo>
                  <a:lnTo>
                    <a:pt x="331429" y="942872"/>
                  </a:lnTo>
                  <a:lnTo>
                    <a:pt x="379466" y="948872"/>
                  </a:lnTo>
                  <a:lnTo>
                    <a:pt x="427578" y="953435"/>
                  </a:lnTo>
                  <a:lnTo>
                    <a:pt x="475735" y="956564"/>
                  </a:lnTo>
                  <a:lnTo>
                    <a:pt x="523905" y="958266"/>
                  </a:lnTo>
                  <a:lnTo>
                    <a:pt x="572055" y="958542"/>
                  </a:lnTo>
                  <a:lnTo>
                    <a:pt x="620155" y="957398"/>
                  </a:lnTo>
                  <a:lnTo>
                    <a:pt x="668170" y="954837"/>
                  </a:lnTo>
                  <a:lnTo>
                    <a:pt x="716071" y="950864"/>
                  </a:lnTo>
                  <a:lnTo>
                    <a:pt x="763825" y="945483"/>
                  </a:lnTo>
                  <a:lnTo>
                    <a:pt x="811400" y="938697"/>
                  </a:lnTo>
                  <a:lnTo>
                    <a:pt x="858764" y="930512"/>
                  </a:lnTo>
                  <a:lnTo>
                    <a:pt x="905885" y="920930"/>
                  </a:lnTo>
                  <a:lnTo>
                    <a:pt x="952731" y="909956"/>
                  </a:lnTo>
                  <a:lnTo>
                    <a:pt x="999271" y="897595"/>
                  </a:lnTo>
                  <a:lnTo>
                    <a:pt x="1045472" y="883850"/>
                  </a:lnTo>
                  <a:lnTo>
                    <a:pt x="1091303" y="868725"/>
                  </a:lnTo>
                  <a:lnTo>
                    <a:pt x="1136731" y="852225"/>
                  </a:lnTo>
                  <a:lnTo>
                    <a:pt x="1181725" y="834353"/>
                  </a:lnTo>
                  <a:lnTo>
                    <a:pt x="1226252" y="815114"/>
                  </a:lnTo>
                  <a:lnTo>
                    <a:pt x="1270281" y="794512"/>
                  </a:lnTo>
                  <a:lnTo>
                    <a:pt x="1313780" y="772550"/>
                  </a:lnTo>
                  <a:lnTo>
                    <a:pt x="1356717" y="749234"/>
                  </a:lnTo>
                  <a:lnTo>
                    <a:pt x="1399060" y="724566"/>
                  </a:lnTo>
                  <a:lnTo>
                    <a:pt x="1440777" y="698552"/>
                  </a:lnTo>
                  <a:lnTo>
                    <a:pt x="1481836" y="671194"/>
                  </a:lnTo>
                  <a:lnTo>
                    <a:pt x="1118580" y="143630"/>
                  </a:lnTo>
                  <a:lnTo>
                    <a:pt x="564765" y="143630"/>
                  </a:lnTo>
                  <a:lnTo>
                    <a:pt x="516604" y="142636"/>
                  </a:lnTo>
                  <a:lnTo>
                    <a:pt x="468471" y="138785"/>
                  </a:lnTo>
                  <a:lnTo>
                    <a:pt x="420492" y="132061"/>
                  </a:lnTo>
                  <a:lnTo>
                    <a:pt x="372796" y="122447"/>
                  </a:lnTo>
                  <a:lnTo>
                    <a:pt x="325511" y="109928"/>
                  </a:lnTo>
                  <a:lnTo>
                    <a:pt x="278764" y="94487"/>
                  </a:lnTo>
                  <a:close/>
                </a:path>
                <a:path w="1482089" h="958850">
                  <a:moveTo>
                    <a:pt x="1019683" y="0"/>
                  </a:moveTo>
                  <a:lnTo>
                    <a:pt x="978294" y="26685"/>
                  </a:lnTo>
                  <a:lnTo>
                    <a:pt x="935652" y="50675"/>
                  </a:lnTo>
                  <a:lnTo>
                    <a:pt x="891885" y="71954"/>
                  </a:lnTo>
                  <a:lnTo>
                    <a:pt x="847121" y="90505"/>
                  </a:lnTo>
                  <a:lnTo>
                    <a:pt x="801488" y="106313"/>
                  </a:lnTo>
                  <a:lnTo>
                    <a:pt x="755114" y="119360"/>
                  </a:lnTo>
                  <a:lnTo>
                    <a:pt x="708126" y="129632"/>
                  </a:lnTo>
                  <a:lnTo>
                    <a:pt x="660653" y="137112"/>
                  </a:lnTo>
                  <a:lnTo>
                    <a:pt x="612824" y="141783"/>
                  </a:lnTo>
                  <a:lnTo>
                    <a:pt x="564765" y="143630"/>
                  </a:lnTo>
                  <a:lnTo>
                    <a:pt x="1118580" y="143630"/>
                  </a:lnTo>
                  <a:lnTo>
                    <a:pt x="1019683" y="0"/>
                  </a:lnTo>
                  <a:close/>
                </a:path>
              </a:pathLst>
            </a:custGeom>
            <a:solidFill>
              <a:srgbClr val="00B336"/>
            </a:solidFill>
          </p:spPr>
          <p:txBody>
            <a:bodyPr wrap="square" lIns="0" tIns="0" rIns="0" bIns="0" rtlCol="0"/>
            <a:lstStyle/>
            <a:p>
              <a:pPr defTabSz="914400" latinLnBrk="1"/>
              <a:endParaRPr sz="1000" dirty="0">
                <a:solidFill>
                  <a:prstClr val="black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88" name="object 16">
              <a:extLst>
                <a:ext uri="{FF2B5EF4-FFF2-40B4-BE49-F238E27FC236}">
                  <a16:creationId xmlns:a16="http://schemas.microsoft.com/office/drawing/2014/main" id="{CA06CD8B-14D3-4971-87BA-CE973B5606E0}"/>
                </a:ext>
              </a:extLst>
            </p:cNvPr>
            <p:cNvSpPr/>
            <p:nvPr/>
          </p:nvSpPr>
          <p:spPr>
            <a:xfrm>
              <a:off x="5962841" y="3250168"/>
              <a:ext cx="901359" cy="926734"/>
            </a:xfrm>
            <a:custGeom>
              <a:avLst/>
              <a:gdLst/>
              <a:ahLst/>
              <a:cxnLst/>
              <a:rect l="l" t="t" r="r" b="b"/>
              <a:pathLst>
                <a:path w="1261745" h="1265554">
                  <a:moveTo>
                    <a:pt x="770128" y="0"/>
                  </a:moveTo>
                  <a:lnTo>
                    <a:pt x="0" y="266573"/>
                  </a:lnTo>
                  <a:lnTo>
                    <a:pt x="17317" y="314202"/>
                  </a:lnTo>
                  <a:lnTo>
                    <a:pt x="36041" y="361114"/>
                  </a:lnTo>
                  <a:lnTo>
                    <a:pt x="56146" y="407284"/>
                  </a:lnTo>
                  <a:lnTo>
                    <a:pt x="77607" y="452686"/>
                  </a:lnTo>
                  <a:lnTo>
                    <a:pt x="100400" y="497296"/>
                  </a:lnTo>
                  <a:lnTo>
                    <a:pt x="124501" y="541089"/>
                  </a:lnTo>
                  <a:lnTo>
                    <a:pt x="149884" y="584038"/>
                  </a:lnTo>
                  <a:lnTo>
                    <a:pt x="176526" y="626121"/>
                  </a:lnTo>
                  <a:lnTo>
                    <a:pt x="204400" y="667310"/>
                  </a:lnTo>
                  <a:lnTo>
                    <a:pt x="233483" y="707582"/>
                  </a:lnTo>
                  <a:lnTo>
                    <a:pt x="263750" y="746911"/>
                  </a:lnTo>
                  <a:lnTo>
                    <a:pt x="295176" y="785272"/>
                  </a:lnTo>
                  <a:lnTo>
                    <a:pt x="327736" y="822640"/>
                  </a:lnTo>
                  <a:lnTo>
                    <a:pt x="361406" y="858990"/>
                  </a:lnTo>
                  <a:lnTo>
                    <a:pt x="396162" y="894297"/>
                  </a:lnTo>
                  <a:lnTo>
                    <a:pt x="431978" y="928536"/>
                  </a:lnTo>
                  <a:lnTo>
                    <a:pt x="468829" y="961682"/>
                  </a:lnTo>
                  <a:lnTo>
                    <a:pt x="506692" y="993710"/>
                  </a:lnTo>
                  <a:lnTo>
                    <a:pt x="545541" y="1024594"/>
                  </a:lnTo>
                  <a:lnTo>
                    <a:pt x="585352" y="1054311"/>
                  </a:lnTo>
                  <a:lnTo>
                    <a:pt x="626099" y="1082833"/>
                  </a:lnTo>
                  <a:lnTo>
                    <a:pt x="667759" y="1110138"/>
                  </a:lnTo>
                  <a:lnTo>
                    <a:pt x="710307" y="1136198"/>
                  </a:lnTo>
                  <a:lnTo>
                    <a:pt x="753718" y="1160991"/>
                  </a:lnTo>
                  <a:lnTo>
                    <a:pt x="797967" y="1184489"/>
                  </a:lnTo>
                  <a:lnTo>
                    <a:pt x="843030" y="1206669"/>
                  </a:lnTo>
                  <a:lnTo>
                    <a:pt x="888881" y="1227505"/>
                  </a:lnTo>
                  <a:lnTo>
                    <a:pt x="935497" y="1246973"/>
                  </a:lnTo>
                  <a:lnTo>
                    <a:pt x="982853" y="1265047"/>
                  </a:lnTo>
                  <a:lnTo>
                    <a:pt x="1261618" y="499237"/>
                  </a:lnTo>
                  <a:lnTo>
                    <a:pt x="1216175" y="481136"/>
                  </a:lnTo>
                  <a:lnTo>
                    <a:pt x="1172158" y="460475"/>
                  </a:lnTo>
                  <a:lnTo>
                    <a:pt x="1129657" y="437343"/>
                  </a:lnTo>
                  <a:lnTo>
                    <a:pt x="1088760" y="411831"/>
                  </a:lnTo>
                  <a:lnTo>
                    <a:pt x="1049556" y="384029"/>
                  </a:lnTo>
                  <a:lnTo>
                    <a:pt x="1012133" y="354028"/>
                  </a:lnTo>
                  <a:lnTo>
                    <a:pt x="976580" y="321918"/>
                  </a:lnTo>
                  <a:lnTo>
                    <a:pt x="942985" y="287791"/>
                  </a:lnTo>
                  <a:lnTo>
                    <a:pt x="911439" y="251736"/>
                  </a:lnTo>
                  <a:lnTo>
                    <a:pt x="882029" y="213844"/>
                  </a:lnTo>
                  <a:lnTo>
                    <a:pt x="854843" y="174206"/>
                  </a:lnTo>
                  <a:lnTo>
                    <a:pt x="829972" y="132912"/>
                  </a:lnTo>
                  <a:lnTo>
                    <a:pt x="807503" y="90052"/>
                  </a:lnTo>
                  <a:lnTo>
                    <a:pt x="787525" y="45718"/>
                  </a:lnTo>
                  <a:lnTo>
                    <a:pt x="770128" y="0"/>
                  </a:lnTo>
                  <a:close/>
                </a:path>
              </a:pathLst>
            </a:custGeom>
            <a:solidFill>
              <a:srgbClr val="00B492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89" name="object 17">
              <a:extLst>
                <a:ext uri="{FF2B5EF4-FFF2-40B4-BE49-F238E27FC236}">
                  <a16:creationId xmlns:a16="http://schemas.microsoft.com/office/drawing/2014/main" id="{85D6D4D7-D527-4260-A05A-D4711EC7A789}"/>
                </a:ext>
              </a:extLst>
            </p:cNvPr>
            <p:cNvSpPr/>
            <p:nvPr/>
          </p:nvSpPr>
          <p:spPr>
            <a:xfrm>
              <a:off x="5898804" y="2773549"/>
              <a:ext cx="614213" cy="671917"/>
            </a:xfrm>
            <a:custGeom>
              <a:avLst/>
              <a:gdLst/>
              <a:ahLst/>
              <a:cxnLst/>
              <a:rect l="l" t="t" r="r" b="b"/>
              <a:pathLst>
                <a:path w="859789" h="917575">
                  <a:moveTo>
                    <a:pt x="45953" y="0"/>
                  </a:moveTo>
                  <a:lnTo>
                    <a:pt x="35059" y="48062"/>
                  </a:lnTo>
                  <a:lnTo>
                    <a:pt x="25640" y="96337"/>
                  </a:lnTo>
                  <a:lnTo>
                    <a:pt x="17694" y="144790"/>
                  </a:lnTo>
                  <a:lnTo>
                    <a:pt x="11219" y="193390"/>
                  </a:lnTo>
                  <a:lnTo>
                    <a:pt x="6213" y="242102"/>
                  </a:lnTo>
                  <a:lnTo>
                    <a:pt x="2675" y="290894"/>
                  </a:lnTo>
                  <a:lnTo>
                    <a:pt x="605" y="339733"/>
                  </a:lnTo>
                  <a:lnTo>
                    <a:pt x="0" y="388586"/>
                  </a:lnTo>
                  <a:lnTo>
                    <a:pt x="858" y="437420"/>
                  </a:lnTo>
                  <a:lnTo>
                    <a:pt x="3179" y="486201"/>
                  </a:lnTo>
                  <a:lnTo>
                    <a:pt x="6961" y="534898"/>
                  </a:lnTo>
                  <a:lnTo>
                    <a:pt x="12203" y="583476"/>
                  </a:lnTo>
                  <a:lnTo>
                    <a:pt x="18902" y="631904"/>
                  </a:lnTo>
                  <a:lnTo>
                    <a:pt x="27059" y="680147"/>
                  </a:lnTo>
                  <a:lnTo>
                    <a:pt x="36671" y="728173"/>
                  </a:lnTo>
                  <a:lnTo>
                    <a:pt x="47736" y="775949"/>
                  </a:lnTo>
                  <a:lnTo>
                    <a:pt x="60254" y="823443"/>
                  </a:lnTo>
                  <a:lnTo>
                    <a:pt x="74222" y="870620"/>
                  </a:lnTo>
                  <a:lnTo>
                    <a:pt x="89641" y="917448"/>
                  </a:lnTo>
                  <a:lnTo>
                    <a:pt x="859769" y="650875"/>
                  </a:lnTo>
                  <a:lnTo>
                    <a:pt x="844361" y="601239"/>
                  </a:lnTo>
                  <a:lnTo>
                    <a:pt x="832178" y="550904"/>
                  </a:lnTo>
                  <a:lnTo>
                    <a:pt x="823230" y="500027"/>
                  </a:lnTo>
                  <a:lnTo>
                    <a:pt x="817524" y="448764"/>
                  </a:lnTo>
                  <a:lnTo>
                    <a:pt x="815069" y="397272"/>
                  </a:lnTo>
                  <a:lnTo>
                    <a:pt x="815874" y="345708"/>
                  </a:lnTo>
                  <a:lnTo>
                    <a:pt x="819945" y="294228"/>
                  </a:lnTo>
                  <a:lnTo>
                    <a:pt x="827293" y="242990"/>
                  </a:lnTo>
                  <a:lnTo>
                    <a:pt x="837925" y="192150"/>
                  </a:lnTo>
                  <a:lnTo>
                    <a:pt x="45953" y="0"/>
                  </a:lnTo>
                  <a:close/>
                </a:path>
              </a:pathLst>
            </a:custGeom>
            <a:solidFill>
              <a:srgbClr val="005F4B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90" name="object 18">
              <a:extLst>
                <a:ext uri="{FF2B5EF4-FFF2-40B4-BE49-F238E27FC236}">
                  <a16:creationId xmlns:a16="http://schemas.microsoft.com/office/drawing/2014/main" id="{6CE91C8A-2F48-4497-B105-126315D0C55F}"/>
                </a:ext>
              </a:extLst>
            </p:cNvPr>
            <p:cNvSpPr/>
            <p:nvPr/>
          </p:nvSpPr>
          <p:spPr>
            <a:xfrm>
              <a:off x="5931632" y="1861323"/>
              <a:ext cx="1131802" cy="1053212"/>
            </a:xfrm>
            <a:custGeom>
              <a:avLst/>
              <a:gdLst/>
              <a:ahLst/>
              <a:cxnLst/>
              <a:rect l="l" t="t" r="r" b="b"/>
              <a:pathLst>
                <a:path w="1584325" h="1438275">
                  <a:moveTo>
                    <a:pt x="1584070" y="0"/>
                  </a:moveTo>
                  <a:lnTo>
                    <a:pt x="1535155" y="726"/>
                  </a:lnTo>
                  <a:lnTo>
                    <a:pt x="1486540" y="2894"/>
                  </a:lnTo>
                  <a:lnTo>
                    <a:pt x="1438248" y="6485"/>
                  </a:lnTo>
                  <a:lnTo>
                    <a:pt x="1390304" y="11480"/>
                  </a:lnTo>
                  <a:lnTo>
                    <a:pt x="1342730" y="17860"/>
                  </a:lnTo>
                  <a:lnTo>
                    <a:pt x="1295550" y="25609"/>
                  </a:lnTo>
                  <a:lnTo>
                    <a:pt x="1248788" y="34707"/>
                  </a:lnTo>
                  <a:lnTo>
                    <a:pt x="1202466" y="45135"/>
                  </a:lnTo>
                  <a:lnTo>
                    <a:pt x="1156608" y="56876"/>
                  </a:lnTo>
                  <a:lnTo>
                    <a:pt x="1111238" y="69910"/>
                  </a:lnTo>
                  <a:lnTo>
                    <a:pt x="1066379" y="84221"/>
                  </a:lnTo>
                  <a:lnTo>
                    <a:pt x="1022054" y="99788"/>
                  </a:lnTo>
                  <a:lnTo>
                    <a:pt x="978286" y="116594"/>
                  </a:lnTo>
                  <a:lnTo>
                    <a:pt x="935100" y="134621"/>
                  </a:lnTo>
                  <a:lnTo>
                    <a:pt x="892519" y="153849"/>
                  </a:lnTo>
                  <a:lnTo>
                    <a:pt x="850565" y="174261"/>
                  </a:lnTo>
                  <a:lnTo>
                    <a:pt x="809263" y="195839"/>
                  </a:lnTo>
                  <a:lnTo>
                    <a:pt x="768635" y="218563"/>
                  </a:lnTo>
                  <a:lnTo>
                    <a:pt x="728706" y="242415"/>
                  </a:lnTo>
                  <a:lnTo>
                    <a:pt x="689498" y="267378"/>
                  </a:lnTo>
                  <a:lnTo>
                    <a:pt x="651034" y="293432"/>
                  </a:lnTo>
                  <a:lnTo>
                    <a:pt x="613340" y="320559"/>
                  </a:lnTo>
                  <a:lnTo>
                    <a:pt x="576437" y="348742"/>
                  </a:lnTo>
                  <a:lnTo>
                    <a:pt x="540349" y="377960"/>
                  </a:lnTo>
                  <a:lnTo>
                    <a:pt x="505099" y="408197"/>
                  </a:lnTo>
                  <a:lnTo>
                    <a:pt x="470712" y="439433"/>
                  </a:lnTo>
                  <a:lnTo>
                    <a:pt x="437210" y="471650"/>
                  </a:lnTo>
                  <a:lnTo>
                    <a:pt x="404616" y="504830"/>
                  </a:lnTo>
                  <a:lnTo>
                    <a:pt x="372955" y="538955"/>
                  </a:lnTo>
                  <a:lnTo>
                    <a:pt x="342249" y="574005"/>
                  </a:lnTo>
                  <a:lnTo>
                    <a:pt x="312522" y="609964"/>
                  </a:lnTo>
                  <a:lnTo>
                    <a:pt x="283797" y="646811"/>
                  </a:lnTo>
                  <a:lnTo>
                    <a:pt x="256099" y="684529"/>
                  </a:lnTo>
                  <a:lnTo>
                    <a:pt x="229449" y="723100"/>
                  </a:lnTo>
                  <a:lnTo>
                    <a:pt x="203871" y="762505"/>
                  </a:lnTo>
                  <a:lnTo>
                    <a:pt x="179390" y="802725"/>
                  </a:lnTo>
                  <a:lnTo>
                    <a:pt x="156028" y="843743"/>
                  </a:lnTo>
                  <a:lnTo>
                    <a:pt x="133809" y="885540"/>
                  </a:lnTo>
                  <a:lnTo>
                    <a:pt x="112755" y="928097"/>
                  </a:lnTo>
                  <a:lnTo>
                    <a:pt x="92892" y="971396"/>
                  </a:lnTo>
                  <a:lnTo>
                    <a:pt x="74241" y="1015418"/>
                  </a:lnTo>
                  <a:lnTo>
                    <a:pt x="56826" y="1060146"/>
                  </a:lnTo>
                  <a:lnTo>
                    <a:pt x="40672" y="1105561"/>
                  </a:lnTo>
                  <a:lnTo>
                    <a:pt x="25800" y="1151644"/>
                  </a:lnTo>
                  <a:lnTo>
                    <a:pt x="12235" y="1198378"/>
                  </a:lnTo>
                  <a:lnTo>
                    <a:pt x="0" y="1245742"/>
                  </a:lnTo>
                  <a:lnTo>
                    <a:pt x="791972" y="1437893"/>
                  </a:lnTo>
                  <a:lnTo>
                    <a:pt x="804887" y="1390845"/>
                  </a:lnTo>
                  <a:lnTo>
                    <a:pt x="820413" y="1345097"/>
                  </a:lnTo>
                  <a:lnTo>
                    <a:pt x="838455" y="1300723"/>
                  </a:lnTo>
                  <a:lnTo>
                    <a:pt x="858922" y="1257797"/>
                  </a:lnTo>
                  <a:lnTo>
                    <a:pt x="881718" y="1216393"/>
                  </a:lnTo>
                  <a:lnTo>
                    <a:pt x="906752" y="1176583"/>
                  </a:lnTo>
                  <a:lnTo>
                    <a:pt x="933928" y="1138442"/>
                  </a:lnTo>
                  <a:lnTo>
                    <a:pt x="963155" y="1102043"/>
                  </a:lnTo>
                  <a:lnTo>
                    <a:pt x="994339" y="1067459"/>
                  </a:lnTo>
                  <a:lnTo>
                    <a:pt x="1027386" y="1034764"/>
                  </a:lnTo>
                  <a:lnTo>
                    <a:pt x="1062203" y="1004032"/>
                  </a:lnTo>
                  <a:lnTo>
                    <a:pt x="1098696" y="975336"/>
                  </a:lnTo>
                  <a:lnTo>
                    <a:pt x="1136773" y="948749"/>
                  </a:lnTo>
                  <a:lnTo>
                    <a:pt x="1176339" y="924346"/>
                  </a:lnTo>
                  <a:lnTo>
                    <a:pt x="1217302" y="902199"/>
                  </a:lnTo>
                  <a:lnTo>
                    <a:pt x="1259568" y="882382"/>
                  </a:lnTo>
                  <a:lnTo>
                    <a:pt x="1303043" y="864969"/>
                  </a:lnTo>
                  <a:lnTo>
                    <a:pt x="1347635" y="850033"/>
                  </a:lnTo>
                  <a:lnTo>
                    <a:pt x="1393250" y="837648"/>
                  </a:lnTo>
                  <a:lnTo>
                    <a:pt x="1439794" y="827887"/>
                  </a:lnTo>
                  <a:lnTo>
                    <a:pt x="1487175" y="820824"/>
                  </a:lnTo>
                  <a:lnTo>
                    <a:pt x="1535298" y="816532"/>
                  </a:lnTo>
                  <a:lnTo>
                    <a:pt x="1584070" y="815085"/>
                  </a:lnTo>
                  <a:lnTo>
                    <a:pt x="1584070" y="0"/>
                  </a:lnTo>
                  <a:close/>
                </a:path>
              </a:pathLst>
            </a:custGeom>
            <a:solidFill>
              <a:srgbClr val="93EB20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/>
                <a:cs typeface="Arial" panose="020B0604020202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350DD21-0C72-4AE7-89A7-0A98F6F84C2B}"/>
                </a:ext>
              </a:extLst>
            </p:cNvPr>
            <p:cNvSpPr txBox="1"/>
            <p:nvPr/>
          </p:nvSpPr>
          <p:spPr>
            <a:xfrm>
              <a:off x="6810560" y="3750900"/>
              <a:ext cx="755765" cy="33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000" b="1" dirty="0">
                  <a:solidFill>
                    <a:srgbClr val="FF0000"/>
                  </a:solidFill>
                  <a:latin typeface="Arial"/>
                  <a:ea typeface="맑은 고딕"/>
                </a:rPr>
                <a:t>Veeam</a:t>
              </a:r>
            </a:p>
            <a:p>
              <a:pPr algn="ctr" defTabSz="914400" latinLnBrk="1"/>
              <a:r>
                <a:rPr lang="en-US" altLang="ko-KR" sz="1000" b="1" dirty="0">
                  <a:solidFill>
                    <a:srgbClr val="FF0000"/>
                  </a:solidFill>
                  <a:latin typeface="Arial"/>
                  <a:ea typeface="맑은 고딕"/>
                </a:rPr>
                <a:t>15%</a:t>
              </a:r>
              <a:endParaRPr lang="ko-KR" altLang="en-US" sz="1000" b="1" dirty="0">
                <a:solidFill>
                  <a:srgbClr val="FF0000"/>
                </a:solidFill>
                <a:latin typeface="Arial"/>
                <a:ea typeface="맑은 고딕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ACCAB4F-4D3C-46CD-AAC4-7E7A34AEDD1F}"/>
                </a:ext>
              </a:extLst>
            </p:cNvPr>
            <p:cNvSpPr txBox="1"/>
            <p:nvPr/>
          </p:nvSpPr>
          <p:spPr>
            <a:xfrm>
              <a:off x="7471860" y="3221302"/>
              <a:ext cx="755765" cy="33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DELL</a:t>
              </a:r>
            </a:p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17%</a:t>
              </a:r>
              <a:endParaRPr lang="ko-KR" altLang="en-US" sz="1000" dirty="0">
                <a:solidFill>
                  <a:schemeClr val="bg1"/>
                </a:solidFill>
                <a:latin typeface="Arial"/>
                <a:ea typeface="맑은 고딕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5F54F30-CB85-4D28-AC1D-1713F33A7A40}"/>
                </a:ext>
              </a:extLst>
            </p:cNvPr>
            <p:cNvSpPr txBox="1"/>
            <p:nvPr/>
          </p:nvSpPr>
          <p:spPr>
            <a:xfrm>
              <a:off x="7256001" y="2236284"/>
              <a:ext cx="755765" cy="33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Veritas</a:t>
              </a:r>
            </a:p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24%</a:t>
              </a:r>
              <a:endParaRPr lang="ko-KR" altLang="en-US" sz="1000" dirty="0">
                <a:solidFill>
                  <a:schemeClr val="bg1"/>
                </a:solidFill>
                <a:latin typeface="Arial"/>
                <a:ea typeface="맑은 고딕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613BB7F-08EA-4B6C-BD32-553E98521B0E}"/>
                </a:ext>
              </a:extLst>
            </p:cNvPr>
            <p:cNvSpPr txBox="1"/>
            <p:nvPr/>
          </p:nvSpPr>
          <p:spPr>
            <a:xfrm>
              <a:off x="6159503" y="2152761"/>
              <a:ext cx="755765" cy="33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Others</a:t>
              </a:r>
            </a:p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21%</a:t>
              </a:r>
              <a:endParaRPr lang="ko-KR" altLang="en-US" sz="1000" dirty="0">
                <a:solidFill>
                  <a:schemeClr val="bg1"/>
                </a:solidFill>
                <a:latin typeface="Arial"/>
                <a:ea typeface="맑은 고딕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1CBA2E-2C64-452C-9231-F18CA9047CA2}"/>
                </a:ext>
              </a:extLst>
            </p:cNvPr>
            <p:cNvSpPr txBox="1"/>
            <p:nvPr/>
          </p:nvSpPr>
          <p:spPr>
            <a:xfrm>
              <a:off x="5804981" y="2953788"/>
              <a:ext cx="755765" cy="33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Commvault</a:t>
              </a:r>
            </a:p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9%</a:t>
              </a:r>
              <a:endParaRPr lang="ko-KR" altLang="en-US" sz="1000" dirty="0">
                <a:solidFill>
                  <a:schemeClr val="bg1"/>
                </a:solidFill>
                <a:latin typeface="Arial"/>
                <a:ea typeface="맑은 고딕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052E0CE-C18E-4B3B-B6B8-ACF437D371BD}"/>
                </a:ext>
              </a:extLst>
            </p:cNvPr>
            <p:cNvSpPr txBox="1"/>
            <p:nvPr/>
          </p:nvSpPr>
          <p:spPr>
            <a:xfrm>
              <a:off x="6062027" y="3468289"/>
              <a:ext cx="755765" cy="339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IBM</a:t>
              </a:r>
            </a:p>
            <a:p>
              <a:pPr algn="ctr" defTabSz="914400" latinLnBrk="1"/>
              <a:r>
                <a:rPr lang="en-US" altLang="ko-KR" sz="1000" dirty="0">
                  <a:solidFill>
                    <a:schemeClr val="bg1"/>
                  </a:solidFill>
                  <a:latin typeface="Arial"/>
                  <a:ea typeface="맑은 고딕"/>
                </a:rPr>
                <a:t>14%</a:t>
              </a:r>
              <a:endParaRPr lang="ko-KR" altLang="en-US" sz="1000" dirty="0">
                <a:solidFill>
                  <a:schemeClr val="bg1"/>
                </a:solidFill>
                <a:latin typeface="Arial"/>
                <a:ea typeface="맑은 고딕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124FCA79-A19D-4C08-89A1-A68629BFEED3}"/>
              </a:ext>
            </a:extLst>
          </p:cNvPr>
          <p:cNvSpPr/>
          <p:nvPr/>
        </p:nvSpPr>
        <p:spPr bwMode="auto">
          <a:xfrm>
            <a:off x="630744" y="2185422"/>
            <a:ext cx="3776664" cy="256026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9291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하이브리드 클라우드에 최적화된 제품</a:t>
            </a:r>
            <a:endParaRPr lang="en-US" altLang="ko-KR" dirty="0"/>
          </a:p>
        </p:txBody>
      </p:sp>
      <p:sp>
        <p:nvSpPr>
          <p:cNvPr id="76" name="Content Placeholder 1">
            <a:extLst>
              <a:ext uri="{FF2B5EF4-FFF2-40B4-BE49-F238E27FC236}">
                <a16:creationId xmlns:a16="http://schemas.microsoft.com/office/drawing/2014/main" id="{CE7AAEEE-4A67-49A1-B451-27AC84494EA7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하이브리드 클라우드 환경에서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OS, DB,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가상화 등 모든 플랫폼을 단일 제품으로 지원하는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유일한 클라우드 데이터 관리 솔루션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2EFF0020-85B1-42FF-A695-CB992FF88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852911"/>
              </p:ext>
            </p:extLst>
          </p:nvPr>
        </p:nvGraphicFramePr>
        <p:xfrm>
          <a:off x="461580" y="1335440"/>
          <a:ext cx="8225219" cy="2452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324">
                  <a:extLst>
                    <a:ext uri="{9D8B030D-6E8A-4147-A177-3AD203B41FA5}">
                      <a16:colId xmlns:a16="http://schemas.microsoft.com/office/drawing/2014/main" val="2824655038"/>
                    </a:ext>
                  </a:extLst>
                </a:gridCol>
                <a:gridCol w="1433779">
                  <a:extLst>
                    <a:ext uri="{9D8B030D-6E8A-4147-A177-3AD203B41FA5}">
                      <a16:colId xmlns:a16="http://schemas.microsoft.com/office/drawing/2014/main" val="3956535246"/>
                    </a:ext>
                  </a:extLst>
                </a:gridCol>
                <a:gridCol w="1433779">
                  <a:extLst>
                    <a:ext uri="{9D8B030D-6E8A-4147-A177-3AD203B41FA5}">
                      <a16:colId xmlns:a16="http://schemas.microsoft.com/office/drawing/2014/main" val="2676189111"/>
                    </a:ext>
                  </a:extLst>
                </a:gridCol>
                <a:gridCol w="1433779">
                  <a:extLst>
                    <a:ext uri="{9D8B030D-6E8A-4147-A177-3AD203B41FA5}">
                      <a16:colId xmlns:a16="http://schemas.microsoft.com/office/drawing/2014/main" val="1496532975"/>
                    </a:ext>
                  </a:extLst>
                </a:gridCol>
                <a:gridCol w="1433779">
                  <a:extLst>
                    <a:ext uri="{9D8B030D-6E8A-4147-A177-3AD203B41FA5}">
                      <a16:colId xmlns:a16="http://schemas.microsoft.com/office/drawing/2014/main" val="3329626605"/>
                    </a:ext>
                  </a:extLst>
                </a:gridCol>
                <a:gridCol w="1433779">
                  <a:extLst>
                    <a:ext uri="{9D8B030D-6E8A-4147-A177-3AD203B41FA5}">
                      <a16:colId xmlns:a16="http://schemas.microsoft.com/office/drawing/2014/main" val="697023240"/>
                    </a:ext>
                  </a:extLst>
                </a:gridCol>
              </a:tblGrid>
              <a:tr h="272660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제조사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물리환경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온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프레미스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프라이빗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퍼블릭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클라우드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91573"/>
                  </a:ext>
                </a:extLst>
              </a:tr>
              <a:tr h="443072"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 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</a:t>
                      </a:r>
                      <a:r>
                        <a:rPr lang="ko-KR" altLang="en-US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VMware, Hyper-V, AHV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AWS, Azure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204417"/>
                  </a:ext>
                </a:extLst>
              </a:tr>
              <a:tr h="27266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베리타스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Netbackup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000" b="1" baseline="300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495202"/>
                  </a:ext>
                </a:extLst>
              </a:tr>
              <a:tr h="27266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EMC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Networker /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Avamar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baseline="30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000" b="1" baseline="300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414850"/>
                  </a:ext>
                </a:extLst>
              </a:tr>
              <a:tr h="27266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IBM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Spectrum Protect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  <a:r>
                        <a:rPr lang="en-US" altLang="ko-KR" sz="1000" b="1" baseline="30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000" b="1" baseline="300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09334"/>
                  </a:ext>
                </a:extLst>
              </a:tr>
              <a:tr h="372986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빔 소프트웨어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B20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Veeam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Backup &amp; Recovery</a:t>
                      </a:r>
                      <a:r>
                        <a:rPr lang="en-US" altLang="ko-KR" sz="1000" b="1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ko-KR" altLang="en-US" sz="1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물리환경에서 클라우드까지 모든 플랫폼 통합 지원</a:t>
                      </a:r>
                      <a:endParaRPr lang="ko-KR" altLang="en-US" sz="1000" b="1" baseline="30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B2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457355"/>
                  </a:ext>
                </a:extLst>
              </a:tr>
              <a:tr h="27266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아크로니스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000" b="1" baseline="300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Backup</a:t>
                      </a:r>
                      <a:endParaRPr lang="ko-KR" altLang="en-US" sz="1000" b="1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0417793"/>
                  </a:ext>
                </a:extLst>
              </a:tr>
              <a:tr h="27266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아크서브</a:t>
                      </a:r>
                      <a:endParaRPr lang="ko-KR" altLang="en-US" sz="1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000" b="1" baseline="300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UDP</a:t>
                      </a:r>
                      <a:endParaRPr lang="ko-KR" altLang="en-US" sz="1000" b="1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D9D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9085398"/>
                  </a:ext>
                </a:extLst>
              </a:tr>
            </a:tbl>
          </a:graphicData>
        </a:graphic>
      </p:graphicFrame>
      <p:sp>
        <p:nvSpPr>
          <p:cNvPr id="42" name="텍스트 개체 틀 2">
            <a:extLst>
              <a:ext uri="{FF2B5EF4-FFF2-40B4-BE49-F238E27FC236}">
                <a16:creationId xmlns:a16="http://schemas.microsoft.com/office/drawing/2014/main" id="{E36DF7F8-CC6C-4248-B005-EF97DE13051D}"/>
              </a:ext>
            </a:extLst>
          </p:cNvPr>
          <p:cNvSpPr txBox="1">
            <a:spLocks/>
          </p:cNvSpPr>
          <p:nvPr/>
        </p:nvSpPr>
        <p:spPr>
          <a:xfrm>
            <a:off x="461580" y="3851466"/>
            <a:ext cx="8222621" cy="978555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800" dirty="0" err="1"/>
              <a:t>베리타스는</a:t>
            </a:r>
            <a:r>
              <a:rPr lang="ko-KR" altLang="en-US" sz="800" dirty="0"/>
              <a:t> </a:t>
            </a:r>
            <a:r>
              <a:rPr lang="en-US" altLang="ko-KR" sz="800" dirty="0"/>
              <a:t>OS </a:t>
            </a:r>
            <a:r>
              <a:rPr lang="ko-KR" altLang="en-US" sz="800" dirty="0"/>
              <a:t>백업을 위해 </a:t>
            </a:r>
            <a:r>
              <a:rPr lang="en-US" altLang="ko-KR" sz="800" dirty="0"/>
              <a:t>VSR </a:t>
            </a:r>
            <a:r>
              <a:rPr lang="ko-KR" altLang="en-US" sz="800" dirty="0"/>
              <a:t>제품을 보유하고 있으나 윈도우에서만 사용 가능</a:t>
            </a:r>
            <a:r>
              <a:rPr lang="en-US" altLang="ko-KR" sz="800" dirty="0"/>
              <a:t>. </a:t>
            </a:r>
            <a:r>
              <a:rPr lang="ko-KR" altLang="en-US" sz="800" dirty="0" err="1"/>
              <a:t>리눅스용</a:t>
            </a:r>
            <a:r>
              <a:rPr lang="ko-KR" altLang="en-US" sz="800" dirty="0"/>
              <a:t> 제품도 있으나 호환성과 기능이 상당히 떨어짐</a:t>
            </a:r>
            <a:r>
              <a:rPr lang="en-US" altLang="ko-KR" sz="800" dirty="0"/>
              <a:t>. </a:t>
            </a:r>
            <a:r>
              <a:rPr lang="ko-KR" altLang="en-US" sz="800" dirty="0"/>
              <a:t>유닉스에 대한 부분은 솔루션 없음</a:t>
            </a:r>
            <a:endParaRPr lang="en-US" altLang="ko-KR" sz="8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800" dirty="0"/>
              <a:t>EMC</a:t>
            </a:r>
            <a:r>
              <a:rPr lang="ko-KR" altLang="en-US" sz="800" dirty="0"/>
              <a:t>는 자체적으로 </a:t>
            </a:r>
            <a:r>
              <a:rPr lang="en-US" altLang="ko-KR" sz="800" dirty="0"/>
              <a:t>OS </a:t>
            </a:r>
            <a:r>
              <a:rPr lang="ko-KR" altLang="en-US" sz="800" dirty="0"/>
              <a:t>백업 솔루션이 없으며 </a:t>
            </a:r>
            <a:r>
              <a:rPr lang="en-US" altLang="ko-KR" sz="800" dirty="0"/>
              <a:t>Networker/Avamar</a:t>
            </a:r>
            <a:r>
              <a:rPr lang="ko-KR" altLang="en-US" sz="800" dirty="0"/>
              <a:t>는 </a:t>
            </a:r>
            <a:r>
              <a:rPr lang="en-US" altLang="ko-KR" sz="800" dirty="0"/>
              <a:t>DB</a:t>
            </a:r>
            <a:r>
              <a:rPr lang="ko-KR" altLang="en-US" sz="800" dirty="0"/>
              <a:t>와 </a:t>
            </a:r>
            <a:r>
              <a:rPr lang="en-US" altLang="ko-KR" sz="800" dirty="0"/>
              <a:t>File </a:t>
            </a:r>
            <a:r>
              <a:rPr lang="ko-KR" altLang="en-US" sz="800" dirty="0" err="1"/>
              <a:t>백업까지만</a:t>
            </a:r>
            <a:r>
              <a:rPr lang="ko-KR" altLang="en-US" sz="800" dirty="0"/>
              <a:t> 가능</a:t>
            </a:r>
            <a:r>
              <a:rPr lang="en-US" altLang="ko-KR" sz="800" dirty="0"/>
              <a:t>. OS </a:t>
            </a:r>
            <a:r>
              <a:rPr lang="ko-KR" altLang="en-US" sz="800" dirty="0"/>
              <a:t>백업을 위해서는 별도의 전문 솔루션을 </a:t>
            </a:r>
            <a:r>
              <a:rPr lang="ko-KR" altLang="en-US" sz="800" dirty="0" err="1"/>
              <a:t>구매해야함</a:t>
            </a:r>
            <a:endParaRPr lang="en-US" altLang="ko-KR" sz="800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sz="800" dirty="0"/>
              <a:t>IBM</a:t>
            </a:r>
            <a:r>
              <a:rPr lang="ko-KR" altLang="en-US" sz="800" dirty="0"/>
              <a:t>은 유닉스와 윈도우를 지원하는 </a:t>
            </a:r>
            <a:r>
              <a:rPr lang="en-US" altLang="ko-KR" sz="800" dirty="0"/>
              <a:t>OS </a:t>
            </a:r>
            <a:r>
              <a:rPr lang="ko-KR" altLang="en-US" sz="800" dirty="0"/>
              <a:t>백업 기능이 제품 포트폴리오에 있기는 하나 제품에 이슈가 많아서 도입사례가 거의 없음</a:t>
            </a:r>
            <a:r>
              <a:rPr lang="en-US" altLang="ko-KR" sz="800" dirty="0"/>
              <a:t>. </a:t>
            </a:r>
            <a:r>
              <a:rPr lang="ko-KR" altLang="en-US" sz="800" dirty="0"/>
              <a:t>가상화를 위한 </a:t>
            </a:r>
            <a:r>
              <a:rPr lang="en-US" altLang="ko-KR" sz="800" dirty="0"/>
              <a:t>Spectrum Protect Plus</a:t>
            </a:r>
            <a:r>
              <a:rPr lang="ko-KR" altLang="en-US" sz="800" dirty="0"/>
              <a:t>가 출시되었으나 기능이 약함</a:t>
            </a:r>
            <a:endParaRPr lang="en-US" altLang="ko-KR" sz="8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800" dirty="0"/>
              <a:t>빔 소프트웨어는 </a:t>
            </a:r>
            <a:r>
              <a:rPr lang="en-US" altLang="ko-KR" sz="800" dirty="0"/>
              <a:t>DB, File, OS </a:t>
            </a:r>
            <a:r>
              <a:rPr lang="ko-KR" altLang="en-US" sz="800" dirty="0"/>
              <a:t>백업의 모든 영역에 대해서 유닉스</a:t>
            </a:r>
            <a:r>
              <a:rPr lang="en-US" altLang="ko-KR" sz="800" dirty="0"/>
              <a:t>, </a:t>
            </a:r>
            <a:r>
              <a:rPr lang="ko-KR" altLang="en-US" sz="800" dirty="0"/>
              <a:t>리눅스</a:t>
            </a:r>
            <a:r>
              <a:rPr lang="en-US" altLang="ko-KR" sz="800" dirty="0"/>
              <a:t>, </a:t>
            </a:r>
            <a:r>
              <a:rPr lang="ko-KR" altLang="en-US" sz="800" dirty="0"/>
              <a:t>윈도우를 지원함</a:t>
            </a:r>
            <a:r>
              <a:rPr lang="en-US" altLang="ko-KR" sz="800" dirty="0"/>
              <a:t>. </a:t>
            </a:r>
            <a:r>
              <a:rPr lang="ko-KR" altLang="en-US" sz="800" dirty="0"/>
              <a:t>하나의 에이전트</a:t>
            </a:r>
            <a:r>
              <a:rPr lang="en-US" altLang="ko-KR" sz="800" dirty="0"/>
              <a:t>,</a:t>
            </a:r>
            <a:r>
              <a:rPr lang="ko-KR" altLang="en-US" sz="800" dirty="0"/>
              <a:t> 한번의 백업으로 </a:t>
            </a:r>
            <a:r>
              <a:rPr lang="en-US" altLang="ko-KR" sz="800" dirty="0"/>
              <a:t>DB, File, OS</a:t>
            </a:r>
            <a:r>
              <a:rPr lang="ko-KR" altLang="en-US" sz="800" dirty="0"/>
              <a:t>의 다양한 복구 시나리오 가능</a:t>
            </a:r>
            <a:endParaRPr lang="en-US" altLang="ko-KR" sz="8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800" dirty="0" err="1"/>
              <a:t>아크로니스는</a:t>
            </a:r>
            <a:r>
              <a:rPr lang="ko-KR" altLang="en-US" sz="800" dirty="0"/>
              <a:t> 유닉스 백업 지원 제품이 없음</a:t>
            </a:r>
            <a:r>
              <a:rPr lang="en-US" altLang="ko-KR" sz="800" dirty="0"/>
              <a:t>. </a:t>
            </a:r>
            <a:r>
              <a:rPr lang="ko-KR" altLang="en-US" sz="800" dirty="0"/>
              <a:t>윈도우 </a:t>
            </a:r>
            <a:r>
              <a:rPr lang="en-US" altLang="ko-KR" sz="800" dirty="0"/>
              <a:t>OS </a:t>
            </a:r>
            <a:r>
              <a:rPr lang="ko-KR" altLang="en-US" sz="800" dirty="0"/>
              <a:t>백업과 일부 리눅스</a:t>
            </a:r>
            <a:r>
              <a:rPr lang="en-US" altLang="ko-KR" sz="800" dirty="0"/>
              <a:t> OS </a:t>
            </a:r>
            <a:r>
              <a:rPr lang="ko-KR" altLang="en-US" sz="800" dirty="0"/>
              <a:t>백업</a:t>
            </a:r>
            <a:r>
              <a:rPr lang="en-US" altLang="ko-KR" sz="800" dirty="0"/>
              <a:t>,</a:t>
            </a:r>
            <a:r>
              <a:rPr lang="ko-KR" altLang="en-US" sz="800" dirty="0"/>
              <a:t> 가상화만 지원</a:t>
            </a:r>
            <a:endParaRPr lang="en-US" altLang="ko-KR" sz="8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800" dirty="0" err="1"/>
              <a:t>아크서브는</a:t>
            </a:r>
            <a:r>
              <a:rPr lang="ko-KR" altLang="en-US" sz="800" dirty="0"/>
              <a:t> 유닉스 백업 지원 제품이 없음</a:t>
            </a:r>
            <a:r>
              <a:rPr lang="en-US" altLang="ko-KR" sz="800" dirty="0"/>
              <a:t>. </a:t>
            </a:r>
            <a:r>
              <a:rPr lang="ko-KR" altLang="en-US" sz="800" dirty="0"/>
              <a:t>윈도우 </a:t>
            </a:r>
            <a:r>
              <a:rPr lang="en-US" altLang="ko-KR" sz="800" dirty="0"/>
              <a:t>OS </a:t>
            </a:r>
            <a:r>
              <a:rPr lang="ko-KR" altLang="en-US" sz="800" dirty="0"/>
              <a:t>백업과 일부 리눅스 </a:t>
            </a:r>
            <a:r>
              <a:rPr lang="en-US" altLang="ko-KR" sz="800" dirty="0"/>
              <a:t>OS </a:t>
            </a:r>
            <a:r>
              <a:rPr lang="ko-KR" altLang="en-US" sz="800" dirty="0"/>
              <a:t>백업</a:t>
            </a:r>
            <a:r>
              <a:rPr lang="en-US" altLang="ko-KR" sz="800" dirty="0"/>
              <a:t>,</a:t>
            </a:r>
            <a:r>
              <a:rPr lang="ko-KR" altLang="en-US" sz="800" dirty="0"/>
              <a:t> 가상화만 지원</a:t>
            </a:r>
          </a:p>
        </p:txBody>
      </p:sp>
    </p:spTree>
    <p:extLst>
      <p:ext uri="{BB962C8B-B14F-4D97-AF65-F5344CB8AC3E}">
        <p14:creationId xmlns:p14="http://schemas.microsoft.com/office/powerpoint/2010/main" val="18628272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6DD6F-4898-4611-97F4-51590348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ko-KR" altLang="en-US" dirty="0"/>
              <a:t>가상환경 기능 요약</a:t>
            </a:r>
            <a:endParaRPr lang="ko-KR" sz="2400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750525E-BF62-4465-9A7C-E1563EDD213B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가상화 환경에서 에이전트리스 기반의 모든 백업 및 복구를 제공하며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수분 이내에 즉시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VM/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디스크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/DB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단위의 세분화된 복구를 통해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연속성을 보장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DFE523BF-1AF6-4085-8AA4-D3081A58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4" y="2368931"/>
            <a:ext cx="418278" cy="405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72B7723F-C2C9-4B76-AD3F-20CFFBB7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26" y="2368931"/>
            <a:ext cx="404564" cy="405000"/>
          </a:xfrm>
          <a:prstGeom prst="rect">
            <a:avLst/>
          </a:prstGeom>
        </p:spPr>
      </p:pic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9ED4CCD-3E86-459E-A243-3E06C7C5E89B}"/>
              </a:ext>
            </a:extLst>
          </p:cNvPr>
          <p:cNvCxnSpPr/>
          <p:nvPr/>
        </p:nvCxnSpPr>
        <p:spPr>
          <a:xfrm>
            <a:off x="1491290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6BC25F2-D5CA-4605-8D39-DAA8B5560039}"/>
              </a:ext>
            </a:extLst>
          </p:cNvPr>
          <p:cNvCxnSpPr/>
          <p:nvPr/>
        </p:nvCxnSpPr>
        <p:spPr>
          <a:xfrm>
            <a:off x="6112356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970EC3C-D109-4C3F-B7C6-6169A08F4170}"/>
              </a:ext>
            </a:extLst>
          </p:cNvPr>
          <p:cNvCxnSpPr/>
          <p:nvPr/>
        </p:nvCxnSpPr>
        <p:spPr>
          <a:xfrm>
            <a:off x="3031645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CAC8540-EE57-4CEC-A749-64A986AA7687}"/>
              </a:ext>
            </a:extLst>
          </p:cNvPr>
          <p:cNvCxnSpPr/>
          <p:nvPr/>
        </p:nvCxnSpPr>
        <p:spPr>
          <a:xfrm>
            <a:off x="4572001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5CBEDFE-3C7B-45A0-A57E-9C4B7C33EB12}"/>
              </a:ext>
            </a:extLst>
          </p:cNvPr>
          <p:cNvCxnSpPr/>
          <p:nvPr/>
        </p:nvCxnSpPr>
        <p:spPr>
          <a:xfrm>
            <a:off x="7652710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구부러짐 140">
            <a:extLst>
              <a:ext uri="{FF2B5EF4-FFF2-40B4-BE49-F238E27FC236}">
                <a16:creationId xmlns:a16="http://schemas.microsoft.com/office/drawing/2014/main" id="{BECF75A4-3DC5-433C-99C5-0CD2F0660A02}"/>
              </a:ext>
            </a:extLst>
          </p:cNvPr>
          <p:cNvCxnSpPr>
            <a:cxnSpLocks/>
            <a:stCxn id="134" idx="0"/>
            <a:endCxn id="133" idx="0"/>
          </p:cNvCxnSpPr>
          <p:nvPr/>
        </p:nvCxnSpPr>
        <p:spPr>
          <a:xfrm rot="16200000" flipV="1">
            <a:off x="795986" y="1944009"/>
            <a:ext cx="9525" cy="84984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>
            <a:extLst>
              <a:ext uri="{FF2B5EF4-FFF2-40B4-BE49-F238E27FC236}">
                <a16:creationId xmlns:a16="http://schemas.microsoft.com/office/drawing/2014/main" id="{8CB24AB9-C72B-4201-8F51-497A39EB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07" y="2368931"/>
            <a:ext cx="418278" cy="405000"/>
          </a:xfrm>
          <a:prstGeom prst="rect">
            <a:avLst/>
          </a:prstGeom>
        </p:spPr>
      </p:pic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91658289-1AEB-40B7-AA8B-2329F9DA4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26317"/>
              </p:ext>
            </p:extLst>
          </p:nvPr>
        </p:nvGraphicFramePr>
        <p:xfrm>
          <a:off x="44246" y="2823635"/>
          <a:ext cx="1421644" cy="205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VMware, Hyper-V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전체 이미지 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bg1"/>
                          </a:solidFill>
                        </a:rPr>
                        <a:t>장애시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가장 최근의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가능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가능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가능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pic>
        <p:nvPicPr>
          <p:cNvPr id="144" name="Picture 2" descr="Image result for file icon">
            <a:extLst>
              <a:ext uri="{FF2B5EF4-FFF2-40B4-BE49-F238E27FC236}">
                <a16:creationId xmlns:a16="http://schemas.microsoft.com/office/drawing/2014/main" id="{03952FA6-44CF-433A-A568-D58B832BB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00" y="2368931"/>
            <a:ext cx="405000" cy="4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연결선: 구부러짐 144">
            <a:extLst>
              <a:ext uri="{FF2B5EF4-FFF2-40B4-BE49-F238E27FC236}">
                <a16:creationId xmlns:a16="http://schemas.microsoft.com/office/drawing/2014/main" id="{7F437C56-B0C3-43A3-A6A3-524F45DBCDCC}"/>
              </a:ext>
            </a:extLst>
          </p:cNvPr>
          <p:cNvCxnSpPr>
            <a:cxnSpLocks/>
            <a:stCxn id="144" idx="0"/>
            <a:endCxn id="142" idx="0"/>
          </p:cNvCxnSpPr>
          <p:nvPr/>
        </p:nvCxnSpPr>
        <p:spPr>
          <a:xfrm rot="16200000" flipV="1">
            <a:off x="2232023" y="1927954"/>
            <a:ext cx="9525" cy="8819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표 145">
            <a:extLst>
              <a:ext uri="{FF2B5EF4-FFF2-40B4-BE49-F238E27FC236}">
                <a16:creationId xmlns:a16="http://schemas.microsoft.com/office/drawing/2014/main" id="{76D742A7-D2A3-4563-80EA-B30F7D7CA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48283"/>
              </p:ext>
            </p:extLst>
          </p:nvPr>
        </p:nvGraphicFramePr>
        <p:xfrm>
          <a:off x="1570225" y="2814154"/>
          <a:ext cx="1421644" cy="2062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VMware, Hyper-V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18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으로 파일복구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분의 짧은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RTO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4240CB7-9F0B-4B5A-923E-B799203559D9}"/>
              </a:ext>
            </a:extLst>
          </p:cNvPr>
          <p:cNvGrpSpPr/>
          <p:nvPr/>
        </p:nvGrpSpPr>
        <p:grpSpPr>
          <a:xfrm>
            <a:off x="3879812" y="2368931"/>
            <a:ext cx="594000" cy="405000"/>
            <a:chOff x="7479791" y="3328838"/>
            <a:chExt cx="792000" cy="522000"/>
          </a:xfrm>
        </p:grpSpPr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1F3DD751-BB7F-4174-B3EB-8B1E406C3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1791" y="3353869"/>
              <a:ext cx="540000" cy="471938"/>
            </a:xfrm>
            <a:prstGeom prst="rect">
              <a:avLst/>
            </a:prstGeom>
          </p:spPr>
        </p:pic>
        <p:pic>
          <p:nvPicPr>
            <p:cNvPr id="149" name="Picture 6" descr="Image result for digital clock calendar icon">
              <a:extLst>
                <a:ext uri="{FF2B5EF4-FFF2-40B4-BE49-F238E27FC236}">
                  <a16:creationId xmlns:a16="http://schemas.microsoft.com/office/drawing/2014/main" id="{F5781E2F-1FCB-45A2-9061-B6D5C25B5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791" y="3328838"/>
              <a:ext cx="522000" cy="52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0" name="그림 149">
            <a:extLst>
              <a:ext uri="{FF2B5EF4-FFF2-40B4-BE49-F238E27FC236}">
                <a16:creationId xmlns:a16="http://schemas.microsoft.com/office/drawing/2014/main" id="{82CA5882-884F-4B98-9530-849C2DB6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843" y="2368931"/>
            <a:ext cx="418278" cy="405000"/>
          </a:xfrm>
          <a:prstGeom prst="rect">
            <a:avLst/>
          </a:prstGeom>
        </p:spPr>
      </p:pic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BD89E394-9230-4F40-86D4-968F14BAF5B0}"/>
              </a:ext>
            </a:extLst>
          </p:cNvPr>
          <p:cNvCxnSpPr>
            <a:cxnSpLocks/>
            <a:stCxn id="149" idx="0"/>
            <a:endCxn id="150" idx="0"/>
          </p:cNvCxnSpPr>
          <p:nvPr/>
        </p:nvCxnSpPr>
        <p:spPr>
          <a:xfrm rot="16200000" flipV="1">
            <a:off x="3683772" y="1977141"/>
            <a:ext cx="9525" cy="78358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2" name="표 151">
            <a:extLst>
              <a:ext uri="{FF2B5EF4-FFF2-40B4-BE49-F238E27FC236}">
                <a16:creationId xmlns:a16="http://schemas.microsoft.com/office/drawing/2014/main" id="{DD2FDB02-9D25-473A-B794-33BDD8FB0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381117"/>
              </p:ext>
            </p:extLst>
          </p:nvPr>
        </p:nvGraphicFramePr>
        <p:xfrm>
          <a:off x="3085331" y="2823635"/>
          <a:ext cx="1421644" cy="205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VMware, Hyper-V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18091">
                <a:tc>
                  <a:txBody>
                    <a:bodyPr/>
                    <a:lstStyle/>
                    <a:p>
                      <a:pPr marL="0" algn="l" defTabSz="686030" rtl="0" eaLnBrk="1" latinLnBrk="1" hangingPunct="1"/>
                      <a:r>
                        <a:rPr lang="ko-KR" altLang="en-US" sz="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r>
                        <a:rPr lang="en-US" altLang="ko-KR" sz="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ko-KR" altLang="en-US" sz="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6030" rtl="0" eaLnBrk="1" latinLnBrk="1" hangingPunct="1"/>
                      <a:r>
                        <a:rPr lang="en-US" altLang="ko-KR" sz="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Oracle, MSSQL </a:t>
                      </a:r>
                      <a:r>
                        <a:rPr lang="ko-KR" altLang="en-US" sz="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시점복구 및 </a:t>
                      </a:r>
                      <a:r>
                        <a:rPr lang="en-US" altLang="ko-KR" sz="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MSSQL </a:t>
                      </a:r>
                      <a:r>
                        <a:rPr lang="ko-KR" altLang="en-US" sz="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테이블 복구</a:t>
                      </a:r>
                    </a:p>
                  </a:txBody>
                  <a:tcPr marL="13500" marR="1350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소요시간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최소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153" name="표 152">
            <a:extLst>
              <a:ext uri="{FF2B5EF4-FFF2-40B4-BE49-F238E27FC236}">
                <a16:creationId xmlns:a16="http://schemas.microsoft.com/office/drawing/2014/main" id="{9A81D36D-2698-4435-BB5C-404B902FB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050300"/>
              </p:ext>
            </p:extLst>
          </p:nvPr>
        </p:nvGraphicFramePr>
        <p:xfrm>
          <a:off x="6176915" y="2823635"/>
          <a:ext cx="1421644" cy="205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VMware, Hyper-V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18091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실시간 복제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소요시간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최소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15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pic>
        <p:nvPicPr>
          <p:cNvPr id="154" name="그림 153">
            <a:extLst>
              <a:ext uri="{FF2B5EF4-FFF2-40B4-BE49-F238E27FC236}">
                <a16:creationId xmlns:a16="http://schemas.microsoft.com/office/drawing/2014/main" id="{AEEDE80D-7092-4FCF-BEBC-B0F737BFF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3649" y="2349511"/>
            <a:ext cx="569051" cy="405000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45FE18DD-CF02-4180-A76C-3DE9BCB37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966" y="2353999"/>
            <a:ext cx="418278" cy="405000"/>
          </a:xfrm>
          <a:prstGeom prst="rect">
            <a:avLst/>
          </a:prstGeom>
        </p:spPr>
      </p:pic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0084CE1-48A9-4440-B6B2-93400C78F442}"/>
              </a:ext>
            </a:extLst>
          </p:cNvPr>
          <p:cNvCxnSpPr>
            <a:stCxn id="154" idx="1"/>
            <a:endCxn id="155" idx="3"/>
          </p:cNvCxnSpPr>
          <p:nvPr/>
        </p:nvCxnSpPr>
        <p:spPr>
          <a:xfrm flipH="1">
            <a:off x="8170245" y="2552011"/>
            <a:ext cx="313405" cy="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7" name="표 156">
            <a:extLst>
              <a:ext uri="{FF2B5EF4-FFF2-40B4-BE49-F238E27FC236}">
                <a16:creationId xmlns:a16="http://schemas.microsoft.com/office/drawing/2014/main" id="{723C253B-C6E2-46BA-AEB3-3B176A468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791018"/>
              </p:ext>
            </p:extLst>
          </p:nvPr>
        </p:nvGraphicFramePr>
        <p:xfrm>
          <a:off x="7678112" y="2823635"/>
          <a:ext cx="1421644" cy="205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VMware, Hyper-V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가상환경 최적화 모니터링 및 리포팅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소요시간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최소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sp>
        <p:nvSpPr>
          <p:cNvPr id="158" name="말풍선: 사각형 157">
            <a:extLst>
              <a:ext uri="{FF2B5EF4-FFF2-40B4-BE49-F238E27FC236}">
                <a16:creationId xmlns:a16="http://schemas.microsoft.com/office/drawing/2014/main" id="{2EE585BE-7420-46C9-8FDE-EF4B8ACEACCC}"/>
              </a:ext>
            </a:extLst>
          </p:cNvPr>
          <p:cNvSpPr/>
          <p:nvPr/>
        </p:nvSpPr>
        <p:spPr>
          <a:xfrm>
            <a:off x="5336976" y="1389596"/>
            <a:ext cx="1247076" cy="641132"/>
          </a:xfrm>
          <a:prstGeom prst="wedgeRectCallout">
            <a:avLst>
              <a:gd name="adj1" fmla="val -73907"/>
              <a:gd name="adj2" fmla="val 41162"/>
            </a:avLst>
          </a:prstGeom>
          <a:noFill/>
          <a:ln>
            <a:solidFill>
              <a:srgbClr val="93EB2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전 과정 에이전트리스 방식</a:t>
            </a:r>
            <a:r>
              <a:rPr lang="en-US" altLang="ko-KR" sz="900" dirty="0">
                <a:solidFill>
                  <a:schemeClr val="bg1"/>
                </a:solidFill>
              </a:rPr>
              <a:t>!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7542E18-200A-4C50-97F1-AC3C95EBFC55}"/>
              </a:ext>
            </a:extLst>
          </p:cNvPr>
          <p:cNvGrpSpPr/>
          <p:nvPr/>
        </p:nvGrpSpPr>
        <p:grpSpPr>
          <a:xfrm>
            <a:off x="4080327" y="1399122"/>
            <a:ext cx="1186866" cy="800961"/>
            <a:chOff x="5440433" y="1647914"/>
            <a:chExt cx="1582487" cy="1270985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C5EC2F74-FE73-4B9A-89F8-50382968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44851" y="1647914"/>
              <a:ext cx="720000" cy="693406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B1C6E48-747A-4EDE-BB9B-767141A56DCC}"/>
                </a:ext>
              </a:extLst>
            </p:cNvPr>
            <p:cNvSpPr txBox="1"/>
            <p:nvPr/>
          </p:nvSpPr>
          <p:spPr>
            <a:xfrm>
              <a:off x="5586782" y="2332834"/>
              <a:ext cx="1436138" cy="586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빔 백업 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마스터 서버</a:t>
              </a: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F67525D0-8247-4796-9DFA-215F47DDAB94}"/>
                </a:ext>
              </a:extLst>
            </p:cNvPr>
            <p:cNvSpPr/>
            <p:nvPr/>
          </p:nvSpPr>
          <p:spPr>
            <a:xfrm>
              <a:off x="5440433" y="2464233"/>
              <a:ext cx="415648" cy="378845"/>
            </a:xfrm>
            <a:custGeom>
              <a:avLst/>
              <a:gdLst>
                <a:gd name="connsiteX0" fmla="*/ 516467 w 516467"/>
                <a:gd name="connsiteY0" fmla="*/ 0 h 550333"/>
                <a:gd name="connsiteX1" fmla="*/ 143933 w 516467"/>
                <a:gd name="connsiteY1" fmla="*/ 279400 h 550333"/>
                <a:gd name="connsiteX2" fmla="*/ 279400 w 516467"/>
                <a:gd name="connsiteY2" fmla="*/ 330200 h 550333"/>
                <a:gd name="connsiteX3" fmla="*/ 0 w 516467"/>
                <a:gd name="connsiteY3" fmla="*/ 550333 h 55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467" h="550333">
                  <a:moveTo>
                    <a:pt x="516467" y="0"/>
                  </a:moveTo>
                  <a:lnTo>
                    <a:pt x="143933" y="279400"/>
                  </a:lnTo>
                  <a:lnTo>
                    <a:pt x="279400" y="330200"/>
                  </a:lnTo>
                  <a:lnTo>
                    <a:pt x="0" y="550333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164" name="그림 163">
            <a:extLst>
              <a:ext uri="{FF2B5EF4-FFF2-40B4-BE49-F238E27FC236}">
                <a16:creationId xmlns:a16="http://schemas.microsoft.com/office/drawing/2014/main" id="{3495D529-816F-4758-B6D3-463FFBCC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91" y="2368931"/>
            <a:ext cx="418278" cy="405000"/>
          </a:xfrm>
          <a:prstGeom prst="rect">
            <a:avLst/>
          </a:prstGeom>
        </p:spPr>
      </p:pic>
      <p:graphicFrame>
        <p:nvGraphicFramePr>
          <p:cNvPr id="165" name="표 164">
            <a:extLst>
              <a:ext uri="{FF2B5EF4-FFF2-40B4-BE49-F238E27FC236}">
                <a16:creationId xmlns:a16="http://schemas.microsoft.com/office/drawing/2014/main" id="{5028D32C-4A57-4DEB-AAE5-F0E0ADAA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249586"/>
              </p:ext>
            </p:extLst>
          </p:nvPr>
        </p:nvGraphicFramePr>
        <p:xfrm>
          <a:off x="4641509" y="2823635"/>
          <a:ext cx="1421644" cy="205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VMware, Hyper-V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장애 시 백업본으로 즉시 서비스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소요시간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최소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pic>
        <p:nvPicPr>
          <p:cNvPr id="166" name="그림 165">
            <a:extLst>
              <a:ext uri="{FF2B5EF4-FFF2-40B4-BE49-F238E27FC236}">
                <a16:creationId xmlns:a16="http://schemas.microsoft.com/office/drawing/2014/main" id="{5D19697B-FEC5-4E49-8E05-CCEF0AB8CA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20917" y="2368931"/>
            <a:ext cx="585308" cy="4050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FAC57DFC-4BDE-4EA9-830D-FCDE0E21ED41}"/>
              </a:ext>
            </a:extLst>
          </p:cNvPr>
          <p:cNvSpPr txBox="1"/>
          <p:nvPr/>
        </p:nvSpPr>
        <p:spPr>
          <a:xfrm>
            <a:off x="5292592" y="2170493"/>
            <a:ext cx="844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서비스 재개</a:t>
            </a:r>
          </a:p>
        </p:txBody>
      </p: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91668B33-0A19-49D7-863E-BF9968C19609}"/>
              </a:ext>
            </a:extLst>
          </p:cNvPr>
          <p:cNvSpPr/>
          <p:nvPr/>
        </p:nvSpPr>
        <p:spPr>
          <a:xfrm>
            <a:off x="5120212" y="2253266"/>
            <a:ext cx="239630" cy="405000"/>
          </a:xfrm>
          <a:custGeom>
            <a:avLst/>
            <a:gdLst>
              <a:gd name="connsiteX0" fmla="*/ 0 w 609600"/>
              <a:gd name="connsiteY0" fmla="*/ 584200 h 584200"/>
              <a:gd name="connsiteX1" fmla="*/ 609600 w 609600"/>
              <a:gd name="connsiteY1" fmla="*/ 499533 h 584200"/>
              <a:gd name="connsiteX2" fmla="*/ 609600 w 609600"/>
              <a:gd name="connsiteY2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84200">
                <a:moveTo>
                  <a:pt x="0" y="584200"/>
                </a:moveTo>
                <a:lnTo>
                  <a:pt x="609600" y="499533"/>
                </a:lnTo>
                <a:lnTo>
                  <a:pt x="609600" y="0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id="{9C7C414E-6C54-47E8-97FA-7B450A82DA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702" y="2353999"/>
            <a:ext cx="418278" cy="405000"/>
          </a:xfrm>
          <a:prstGeom prst="rect">
            <a:avLst/>
          </a:prstGeom>
        </p:spPr>
      </p:pic>
      <p:pic>
        <p:nvPicPr>
          <p:cNvPr id="170" name="Picture 128">
            <a:extLst>
              <a:ext uri="{FF2B5EF4-FFF2-40B4-BE49-F238E27FC236}">
                <a16:creationId xmlns:a16="http://schemas.microsoft.com/office/drawing/2014/main" id="{C32142A0-05A8-41DA-9BCE-C68C7D0C1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8501" y="2358704"/>
            <a:ext cx="376786" cy="3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47A72F00-5400-43D2-8BAB-0876BA775ACB}"/>
              </a:ext>
            </a:extLst>
          </p:cNvPr>
          <p:cNvCxnSpPr/>
          <p:nvPr/>
        </p:nvCxnSpPr>
        <p:spPr>
          <a:xfrm>
            <a:off x="6634028" y="2622971"/>
            <a:ext cx="53077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F894CDA-8052-46CA-BF74-1084150449D9}"/>
              </a:ext>
            </a:extLst>
          </p:cNvPr>
          <p:cNvSpPr txBox="1"/>
          <p:nvPr/>
        </p:nvSpPr>
        <p:spPr>
          <a:xfrm>
            <a:off x="6615980" y="2609539"/>
            <a:ext cx="545097" cy="158402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 latinLnBrk="0">
              <a:spcAft>
                <a:spcPts val="150"/>
              </a:spcAft>
            </a:pPr>
            <a:r>
              <a:rPr lang="en-US" altLang="ko-KR" sz="675" b="1" dirty="0">
                <a:solidFill>
                  <a:schemeClr val="bg1"/>
                </a:solidFill>
              </a:rPr>
              <a:t>Near CDP</a:t>
            </a:r>
            <a:endParaRPr lang="ko-KR" altLang="en-US" sz="675" b="1" dirty="0" err="1">
              <a:solidFill>
                <a:schemeClr val="bg1"/>
              </a:solidFill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5A82EEC6-E1ED-40AA-985C-EA58BE110565}"/>
              </a:ext>
            </a:extLst>
          </p:cNvPr>
          <p:cNvCxnSpPr/>
          <p:nvPr/>
        </p:nvCxnSpPr>
        <p:spPr>
          <a:xfrm>
            <a:off x="6556981" y="2364168"/>
            <a:ext cx="634448" cy="0"/>
          </a:xfrm>
          <a:prstGeom prst="straightConnector1">
            <a:avLst/>
          </a:prstGeom>
          <a:ln w="19050">
            <a:solidFill>
              <a:srgbClr val="00B33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14928A89-A7BE-4407-A67A-DE2FE3FFEF47}"/>
              </a:ext>
            </a:extLst>
          </p:cNvPr>
          <p:cNvSpPr txBox="1"/>
          <p:nvPr/>
        </p:nvSpPr>
        <p:spPr>
          <a:xfrm>
            <a:off x="6615980" y="2184635"/>
            <a:ext cx="545097" cy="158402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 latinLnBrk="0">
              <a:spcAft>
                <a:spcPts val="150"/>
              </a:spcAft>
            </a:pPr>
            <a:r>
              <a:rPr lang="en-US" altLang="ko-KR" sz="675" b="1" dirty="0">
                <a:solidFill>
                  <a:srgbClr val="FF0000"/>
                </a:solidFill>
              </a:rPr>
              <a:t>Failback</a:t>
            </a:r>
            <a:endParaRPr lang="ko-KR" altLang="en-US" sz="675" b="1" dirty="0" err="1">
              <a:solidFill>
                <a:srgbClr val="FF0000"/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4C2F786-9914-4DE5-8E61-286A904BEE4A}"/>
              </a:ext>
            </a:extLst>
          </p:cNvPr>
          <p:cNvSpPr txBox="1"/>
          <p:nvPr/>
        </p:nvSpPr>
        <p:spPr>
          <a:xfrm>
            <a:off x="6615980" y="2373694"/>
            <a:ext cx="545097" cy="158402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 latinLnBrk="0">
              <a:spcAft>
                <a:spcPts val="150"/>
              </a:spcAft>
            </a:pPr>
            <a:r>
              <a:rPr lang="en-US" altLang="ko-KR" sz="675" b="1" dirty="0">
                <a:solidFill>
                  <a:srgbClr val="93EB20"/>
                </a:solidFill>
              </a:rPr>
              <a:t>Failover</a:t>
            </a:r>
            <a:endParaRPr lang="ko-KR" altLang="en-US" sz="675" b="1" dirty="0" err="1">
              <a:solidFill>
                <a:srgbClr val="93EB20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D751D87-E29E-47AB-BE69-604B518828AC}"/>
              </a:ext>
            </a:extLst>
          </p:cNvPr>
          <p:cNvSpPr/>
          <p:nvPr/>
        </p:nvSpPr>
        <p:spPr>
          <a:xfrm>
            <a:off x="44246" y="4276597"/>
            <a:ext cx="9055509" cy="5996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6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 animBg="1"/>
      <p:bldP spid="172" grpId="0"/>
      <p:bldP spid="174" grpId="0"/>
      <p:bldP spid="1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6DD6F-4898-4611-97F4-51590348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ko-KR" altLang="en-US" dirty="0"/>
              <a:t>물리환경 기능 요약</a:t>
            </a:r>
            <a:endParaRPr lang="ko-KR" sz="2400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B8B10002-E533-4F12-A6E8-8550216CE9BB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윈도우와 리눅스 물리환경에서의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DB(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오라클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RMAN, SAP Hana)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블록 기반 이미지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백업을 통합 지원하며 장애 시 백업본으로 즉시 서비스 재개하여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복구 시간을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이내로 최소화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1702DFC-BC74-4959-AEAB-A03598FBFAEC}"/>
              </a:ext>
            </a:extLst>
          </p:cNvPr>
          <p:cNvGrpSpPr/>
          <p:nvPr/>
        </p:nvGrpSpPr>
        <p:grpSpPr>
          <a:xfrm>
            <a:off x="4122064" y="1431320"/>
            <a:ext cx="1189398" cy="784770"/>
            <a:chOff x="5496081" y="1647914"/>
            <a:chExt cx="1585863" cy="1293826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17FCC31-7607-45B3-8EA6-3F4FCC72E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4851" y="1647914"/>
              <a:ext cx="720000" cy="69340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F1F847-A321-42AF-84D4-C6CB07E94211}"/>
                </a:ext>
              </a:extLst>
            </p:cNvPr>
            <p:cNvSpPr txBox="1"/>
            <p:nvPr/>
          </p:nvSpPr>
          <p:spPr>
            <a:xfrm>
              <a:off x="5527758" y="2332834"/>
              <a:ext cx="1554186" cy="608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빔 백업 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마스터 서버</a:t>
              </a: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1E09AC9-D481-4415-A8D7-3105F3D7012A}"/>
                </a:ext>
              </a:extLst>
            </p:cNvPr>
            <p:cNvSpPr/>
            <p:nvPr/>
          </p:nvSpPr>
          <p:spPr>
            <a:xfrm>
              <a:off x="5496081" y="2464233"/>
              <a:ext cx="360000" cy="288000"/>
            </a:xfrm>
            <a:custGeom>
              <a:avLst/>
              <a:gdLst>
                <a:gd name="connsiteX0" fmla="*/ 516467 w 516467"/>
                <a:gd name="connsiteY0" fmla="*/ 0 h 550333"/>
                <a:gd name="connsiteX1" fmla="*/ 143933 w 516467"/>
                <a:gd name="connsiteY1" fmla="*/ 279400 h 550333"/>
                <a:gd name="connsiteX2" fmla="*/ 279400 w 516467"/>
                <a:gd name="connsiteY2" fmla="*/ 330200 h 550333"/>
                <a:gd name="connsiteX3" fmla="*/ 0 w 516467"/>
                <a:gd name="connsiteY3" fmla="*/ 550333 h 55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467" h="550333">
                  <a:moveTo>
                    <a:pt x="516467" y="0"/>
                  </a:moveTo>
                  <a:lnTo>
                    <a:pt x="143933" y="279400"/>
                  </a:lnTo>
                  <a:lnTo>
                    <a:pt x="279400" y="330200"/>
                  </a:lnTo>
                  <a:lnTo>
                    <a:pt x="0" y="550333"/>
                  </a:lnTo>
                </a:path>
              </a:pathLst>
            </a:cu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4EFEFB9A-F31F-4FC5-AF90-1E30F0CC3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87135"/>
              </p:ext>
            </p:extLst>
          </p:nvPr>
        </p:nvGraphicFramePr>
        <p:xfrm>
          <a:off x="44247" y="2811236"/>
          <a:ext cx="1421644" cy="2085852"/>
        </p:xfrm>
        <a:graphic>
          <a:graphicData uri="http://schemas.openxmlformats.org/drawingml/2006/table">
            <a:tbl>
              <a:tblPr firstRow="1" bandRow="1"/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물리환경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21346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DB, File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단위 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필요한 부분만 복구하여 다운타임 단축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610076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다른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제품 가능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가능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가능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18052730-C2A9-46AB-9079-F05496DFF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009919"/>
              </p:ext>
            </p:extLst>
          </p:nvPr>
        </p:nvGraphicFramePr>
        <p:xfrm>
          <a:off x="1570022" y="2811236"/>
          <a:ext cx="1421644" cy="2085852"/>
        </p:xfrm>
        <a:graphic>
          <a:graphicData uri="http://schemas.openxmlformats.org/drawingml/2006/table">
            <a:tbl>
              <a:tblPr firstRow="1" bandRow="1"/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물리환경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21346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en-US" altLang="ko-KR" sz="800" b="0" dirty="0">
                          <a:solidFill>
                            <a:schemeClr val="bg1"/>
                          </a:solidFill>
                        </a:rPr>
                        <a:t>OS BMR </a:t>
                      </a:r>
                      <a:r>
                        <a:rPr lang="ko-KR" altLang="en-US" sz="800" b="0" dirty="0">
                          <a:solidFill>
                            <a:schemeClr val="bg1"/>
                          </a:solidFill>
                        </a:rPr>
                        <a:t>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ko-KR" altLang="en-US" sz="800" dirty="0" err="1">
                          <a:solidFill>
                            <a:schemeClr val="bg1"/>
                          </a:solidFill>
                        </a:rPr>
                        <a:t>랜섬웨어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dirty="0" err="1">
                          <a:solidFill>
                            <a:schemeClr val="bg1"/>
                          </a:solidFill>
                        </a:rPr>
                        <a:t>장애시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OS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재설치 불필요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610076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다른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제품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630FD4DE-388F-4330-8E87-1DE7B6A6B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7688"/>
              </p:ext>
            </p:extLst>
          </p:nvPr>
        </p:nvGraphicFramePr>
        <p:xfrm>
          <a:off x="3089151" y="2811236"/>
          <a:ext cx="1421644" cy="2084546"/>
        </p:xfrm>
        <a:graphic>
          <a:graphicData uri="http://schemas.openxmlformats.org/drawingml/2006/table">
            <a:tbl>
              <a:tblPr firstRow="1" bandRow="1"/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물리환경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ko-KR" altLang="en-US" sz="800" dirty="0" err="1">
                          <a:solidFill>
                            <a:schemeClr val="bg1"/>
                          </a:solidFill>
                        </a:rPr>
                        <a:t>장애시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백업본으로 즉시 서비스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ko-KR" altLang="en-US" sz="800" dirty="0" err="1">
                          <a:solidFill>
                            <a:schemeClr val="bg1"/>
                          </a:solidFill>
                        </a:rPr>
                        <a:t>장애시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분내로 서비스 재개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610076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다른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제품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333BC469-BBE8-414E-AFE7-3618C116A9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77829"/>
              </p:ext>
            </p:extLst>
          </p:nvPr>
        </p:nvGraphicFramePr>
        <p:xfrm>
          <a:off x="4626156" y="2811236"/>
          <a:ext cx="1421644" cy="2076708"/>
        </p:xfrm>
        <a:graphic>
          <a:graphicData uri="http://schemas.openxmlformats.org/drawingml/2006/table">
            <a:tbl>
              <a:tblPr firstRow="1" bandRow="1"/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물리환경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12202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ko-KR" altLang="en-US" sz="700" dirty="0">
                          <a:solidFill>
                            <a:schemeClr val="bg1"/>
                          </a:solidFill>
                        </a:rPr>
                        <a:t>마이그레이션 자동화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</a:rPr>
                        <a:t>(P2V, P2C, V2P, C2P)</a:t>
                      </a:r>
                      <a:endParaRPr lang="ko-KR" altLang="en-US" sz="7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비용과 시간 인재 가능성 제거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610076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다른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제품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5AD4F817-FEB6-46E6-B569-495FC1CDDB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97243"/>
              </p:ext>
            </p:extLst>
          </p:nvPr>
        </p:nvGraphicFramePr>
        <p:xfrm>
          <a:off x="6176916" y="2811236"/>
          <a:ext cx="1421644" cy="2082042"/>
        </p:xfrm>
        <a:graphic>
          <a:graphicData uri="http://schemas.openxmlformats.org/drawingml/2006/table">
            <a:tbl>
              <a:tblPr firstRow="1" bandRow="1"/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물리환경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12202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장애 시 백업본으로 클라우드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복구 수행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25156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장애 시 클라우드 에서 즉시 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610076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다른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제품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B7231E1B-8048-4031-AED8-1E4F66CD5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364268"/>
              </p:ext>
            </p:extLst>
          </p:nvPr>
        </p:nvGraphicFramePr>
        <p:xfrm>
          <a:off x="7678113" y="2811236"/>
          <a:ext cx="1421644" cy="2076708"/>
        </p:xfrm>
        <a:graphic>
          <a:graphicData uri="http://schemas.openxmlformats.org/drawingml/2006/table">
            <a:tbl>
              <a:tblPr firstRow="1" bandRow="1"/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NAS </a:t>
                      </a:r>
                      <a:r>
                        <a:rPr lang="ko-KR" altLang="en-US" sz="800" dirty="0" err="1">
                          <a:solidFill>
                            <a:schemeClr val="bg1"/>
                          </a:solidFill>
                        </a:rPr>
                        <a:t>공유폴더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12202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NAS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백업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latinLnBrk="0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2-10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배 향상 초고속 대용량 백업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610076">
                <a:tc gridSpan="2"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다른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제품 약함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약함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약함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F2A1EA73-AFE1-444F-9244-960FA4AA491D}"/>
              </a:ext>
            </a:extLst>
          </p:cNvPr>
          <p:cNvSpPr/>
          <p:nvPr/>
        </p:nvSpPr>
        <p:spPr>
          <a:xfrm>
            <a:off x="44246" y="4282487"/>
            <a:ext cx="9055509" cy="613295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800" kern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B70FB4C0-6012-402B-A2D1-4A182F0ACA5B}"/>
              </a:ext>
            </a:extLst>
          </p:cNvPr>
          <p:cNvCxnSpPr/>
          <p:nvPr/>
        </p:nvCxnSpPr>
        <p:spPr>
          <a:xfrm>
            <a:off x="1491291" y="2351767"/>
            <a:ext cx="0" cy="243000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188BC52-EF3A-4DBF-B725-A447EDAD271C}"/>
              </a:ext>
            </a:extLst>
          </p:cNvPr>
          <p:cNvCxnSpPr/>
          <p:nvPr/>
        </p:nvCxnSpPr>
        <p:spPr>
          <a:xfrm>
            <a:off x="6112357" y="2351767"/>
            <a:ext cx="0" cy="243000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1D7D3589-7A54-4B59-B10F-D04E25FB293E}"/>
              </a:ext>
            </a:extLst>
          </p:cNvPr>
          <p:cNvCxnSpPr/>
          <p:nvPr/>
        </p:nvCxnSpPr>
        <p:spPr>
          <a:xfrm>
            <a:off x="3031646" y="2351767"/>
            <a:ext cx="0" cy="243000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19B20485-046A-45CC-ABF8-435668AEA709}"/>
              </a:ext>
            </a:extLst>
          </p:cNvPr>
          <p:cNvCxnSpPr/>
          <p:nvPr/>
        </p:nvCxnSpPr>
        <p:spPr>
          <a:xfrm>
            <a:off x="4572002" y="2351767"/>
            <a:ext cx="0" cy="243000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8C2A849-7390-4B52-BB74-0B8AAE1FC252}"/>
              </a:ext>
            </a:extLst>
          </p:cNvPr>
          <p:cNvCxnSpPr/>
          <p:nvPr/>
        </p:nvCxnSpPr>
        <p:spPr>
          <a:xfrm>
            <a:off x="7652711" y="2351767"/>
            <a:ext cx="0" cy="2430000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9E8E8EA-D021-49A4-B7B1-F9F064C0AC2C}"/>
              </a:ext>
            </a:extLst>
          </p:cNvPr>
          <p:cNvGrpSpPr/>
          <p:nvPr/>
        </p:nvGrpSpPr>
        <p:grpSpPr>
          <a:xfrm>
            <a:off x="161926" y="2266642"/>
            <a:ext cx="280718" cy="405000"/>
            <a:chOff x="689467" y="3845428"/>
            <a:chExt cx="374291" cy="540000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4009444B-F761-4F6C-8365-A7745E1E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80C6CF6-4103-4913-913E-6E335D839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cxnSp>
        <p:nvCxnSpPr>
          <p:cNvPr id="82" name="연결선: 구부러짐 81">
            <a:extLst>
              <a:ext uri="{FF2B5EF4-FFF2-40B4-BE49-F238E27FC236}">
                <a16:creationId xmlns:a16="http://schemas.microsoft.com/office/drawing/2014/main" id="{64FD967F-2780-4126-B150-E24E74369226}"/>
              </a:ext>
            </a:extLst>
          </p:cNvPr>
          <p:cNvCxnSpPr>
            <a:cxnSpLocks/>
            <a:stCxn id="83" idx="0"/>
            <a:endCxn id="80" idx="0"/>
          </p:cNvCxnSpPr>
          <p:nvPr/>
        </p:nvCxnSpPr>
        <p:spPr>
          <a:xfrm rot="16200000" flipV="1">
            <a:off x="743719" y="1825208"/>
            <a:ext cx="9525" cy="882869"/>
          </a:xfrm>
          <a:prstGeom prst="curvedConnector3">
            <a:avLst>
              <a:gd name="adj1" fmla="val 180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B4562FE8-2369-4A43-BF69-037E658DD8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378" y="2266642"/>
            <a:ext cx="409551" cy="4050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7DA064E7-0611-475B-AB39-2EDC99EB5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8990" y="2266642"/>
            <a:ext cx="352588" cy="4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3EEAF44B-2980-43FB-9A6F-72D4E3C0A569}"/>
              </a:ext>
            </a:extLst>
          </p:cNvPr>
          <p:cNvGrpSpPr/>
          <p:nvPr/>
        </p:nvGrpSpPr>
        <p:grpSpPr>
          <a:xfrm>
            <a:off x="1704262" y="2273780"/>
            <a:ext cx="280718" cy="405000"/>
            <a:chOff x="689467" y="3845428"/>
            <a:chExt cx="374291" cy="540000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B7B10905-3C36-4EC6-9E6C-867EAA7FB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2D92C1E5-37EB-4CCD-AC18-4EB14DAE0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cxnSp>
        <p:nvCxnSpPr>
          <p:cNvPr id="88" name="연결선: 구부러짐 87">
            <a:extLst>
              <a:ext uri="{FF2B5EF4-FFF2-40B4-BE49-F238E27FC236}">
                <a16:creationId xmlns:a16="http://schemas.microsoft.com/office/drawing/2014/main" id="{E8974601-6816-470B-8136-1C947A419060}"/>
              </a:ext>
            </a:extLst>
          </p:cNvPr>
          <p:cNvCxnSpPr>
            <a:cxnSpLocks/>
            <a:stCxn id="84" idx="0"/>
            <a:endCxn id="86" idx="0"/>
          </p:cNvCxnSpPr>
          <p:nvPr/>
        </p:nvCxnSpPr>
        <p:spPr>
          <a:xfrm rot="16200000" flipH="1" flipV="1">
            <a:off x="2291385" y="1819879"/>
            <a:ext cx="7138" cy="900662"/>
          </a:xfrm>
          <a:prstGeom prst="curvedConnector3">
            <a:avLst>
              <a:gd name="adj1" fmla="val -2402017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9" name="그림 88">
            <a:extLst>
              <a:ext uri="{FF2B5EF4-FFF2-40B4-BE49-F238E27FC236}">
                <a16:creationId xmlns:a16="http://schemas.microsoft.com/office/drawing/2014/main" id="{D4A646A5-DBE0-4B36-B984-20ADBF8D34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4408" y="2271404"/>
            <a:ext cx="585308" cy="4050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F5CE3CE-6DDC-4A16-BD36-9603FA42ACE2}"/>
              </a:ext>
            </a:extLst>
          </p:cNvPr>
          <p:cNvSpPr txBox="1"/>
          <p:nvPr/>
        </p:nvSpPr>
        <p:spPr>
          <a:xfrm>
            <a:off x="3771059" y="2107920"/>
            <a:ext cx="9720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900" kern="0" dirty="0">
                <a:solidFill>
                  <a:schemeClr val="bg1"/>
                </a:solidFill>
              </a:rPr>
              <a:t>서비스 재개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44AFEE2-8BF4-457D-8B9D-983C61106F76}"/>
              </a:ext>
            </a:extLst>
          </p:cNvPr>
          <p:cNvGrpSpPr/>
          <p:nvPr/>
        </p:nvGrpSpPr>
        <p:grpSpPr>
          <a:xfrm>
            <a:off x="3153336" y="2273780"/>
            <a:ext cx="280718" cy="405000"/>
            <a:chOff x="689467" y="3845428"/>
            <a:chExt cx="374291" cy="540000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DC1B24CE-A4B0-4B40-A784-08905F0DC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28B679F-C08E-4648-B546-F930ABB41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FC55DFE8-1CCD-4CBD-845C-B69080216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564" y="2266642"/>
            <a:ext cx="280718" cy="405000"/>
          </a:xfrm>
          <a:prstGeom prst="rect">
            <a:avLst/>
          </a:prstGeom>
        </p:spPr>
      </p:pic>
      <p:sp>
        <p:nvSpPr>
          <p:cNvPr id="95" name="자유형: 도형 94">
            <a:extLst>
              <a:ext uri="{FF2B5EF4-FFF2-40B4-BE49-F238E27FC236}">
                <a16:creationId xmlns:a16="http://schemas.microsoft.com/office/drawing/2014/main" id="{71E4B7A4-40C8-41C4-A56F-235B0E7F79B5}"/>
              </a:ext>
            </a:extLst>
          </p:cNvPr>
          <p:cNvSpPr/>
          <p:nvPr/>
        </p:nvSpPr>
        <p:spPr>
          <a:xfrm>
            <a:off x="3479801" y="2170222"/>
            <a:ext cx="420049" cy="438150"/>
          </a:xfrm>
          <a:custGeom>
            <a:avLst/>
            <a:gdLst>
              <a:gd name="connsiteX0" fmla="*/ 0 w 609600"/>
              <a:gd name="connsiteY0" fmla="*/ 584200 h 584200"/>
              <a:gd name="connsiteX1" fmla="*/ 609600 w 609600"/>
              <a:gd name="connsiteY1" fmla="*/ 499533 h 584200"/>
              <a:gd name="connsiteX2" fmla="*/ 609600 w 609600"/>
              <a:gd name="connsiteY2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84200">
                <a:moveTo>
                  <a:pt x="0" y="584200"/>
                </a:moveTo>
                <a:lnTo>
                  <a:pt x="609600" y="499533"/>
                </a:lnTo>
                <a:lnTo>
                  <a:pt x="609600" y="0"/>
                </a:ln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800" kern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70490F3-C36B-418C-AC43-445523AEF4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98433" y="2266642"/>
            <a:ext cx="417614" cy="405000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1CF33889-8604-4D5D-8F18-85F58429798D}"/>
              </a:ext>
            </a:extLst>
          </p:cNvPr>
          <p:cNvGrpSpPr/>
          <p:nvPr/>
        </p:nvGrpSpPr>
        <p:grpSpPr>
          <a:xfrm>
            <a:off x="5125357" y="2407677"/>
            <a:ext cx="324000" cy="114300"/>
            <a:chOff x="3788724" y="2611588"/>
            <a:chExt cx="365823" cy="152400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467BA8B2-C148-4A07-9E9D-C28D838E20B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971636" y="2428676"/>
              <a:ext cx="0" cy="365823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F9B1CEAA-D8D9-43F0-ADA7-F54E204D980F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3971636" y="2581076"/>
              <a:ext cx="0" cy="365823"/>
            </a:xfrm>
            <a:prstGeom prst="straightConnector1">
              <a:avLst/>
            </a:prstGeom>
            <a:noFill/>
            <a:ln w="190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pic>
        <p:nvPicPr>
          <p:cNvPr id="100" name="그림 99">
            <a:extLst>
              <a:ext uri="{FF2B5EF4-FFF2-40B4-BE49-F238E27FC236}">
                <a16:creationId xmlns:a16="http://schemas.microsoft.com/office/drawing/2014/main" id="{7420ECC1-5B10-4226-BFBA-F311910F3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1030" y="2271404"/>
            <a:ext cx="509663" cy="405000"/>
          </a:xfrm>
          <a:prstGeom prst="rect">
            <a:avLst/>
          </a:prstGeom>
        </p:spPr>
      </p:pic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A00C4D01-5075-486F-AFDD-50FB781B4D39}"/>
              </a:ext>
            </a:extLst>
          </p:cNvPr>
          <p:cNvSpPr/>
          <p:nvPr/>
        </p:nvSpPr>
        <p:spPr>
          <a:xfrm>
            <a:off x="6572703" y="2198941"/>
            <a:ext cx="420049" cy="438150"/>
          </a:xfrm>
          <a:custGeom>
            <a:avLst/>
            <a:gdLst>
              <a:gd name="connsiteX0" fmla="*/ 0 w 609600"/>
              <a:gd name="connsiteY0" fmla="*/ 584200 h 584200"/>
              <a:gd name="connsiteX1" fmla="*/ 609600 w 609600"/>
              <a:gd name="connsiteY1" fmla="*/ 499533 h 584200"/>
              <a:gd name="connsiteX2" fmla="*/ 609600 w 609600"/>
              <a:gd name="connsiteY2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84200">
                <a:moveTo>
                  <a:pt x="0" y="584200"/>
                </a:moveTo>
                <a:lnTo>
                  <a:pt x="609600" y="499533"/>
                </a:lnTo>
                <a:lnTo>
                  <a:pt x="609600" y="0"/>
                </a:ln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miter lim="800000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sz="1800" kern="0">
              <a:solidFill>
                <a:schemeClr val="bg1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82B952B-82DF-440C-B872-800155D73B7C}"/>
              </a:ext>
            </a:extLst>
          </p:cNvPr>
          <p:cNvGrpSpPr/>
          <p:nvPr/>
        </p:nvGrpSpPr>
        <p:grpSpPr>
          <a:xfrm>
            <a:off x="6252160" y="2266642"/>
            <a:ext cx="280718" cy="405000"/>
            <a:chOff x="689467" y="3845428"/>
            <a:chExt cx="374291" cy="540000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D61435C0-FCFB-4D10-A0C5-F11E2DCC6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7" y="3845428"/>
              <a:ext cx="374291" cy="540000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5D4E8AF1-8964-4751-8A3B-C3B0BC76A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758" y="4205428"/>
              <a:ext cx="180000" cy="180000"/>
            </a:xfrm>
            <a:prstGeom prst="rect">
              <a:avLst/>
            </a:prstGeom>
          </p:spPr>
        </p:pic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6D89B48-F6F7-4DA3-98C6-E9A7F73BE06C}"/>
              </a:ext>
            </a:extLst>
          </p:cNvPr>
          <p:cNvGrpSpPr/>
          <p:nvPr/>
        </p:nvGrpSpPr>
        <p:grpSpPr>
          <a:xfrm>
            <a:off x="5495599" y="2069770"/>
            <a:ext cx="633393" cy="319201"/>
            <a:chOff x="7403635" y="2646699"/>
            <a:chExt cx="655796" cy="425599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08E26F03-D4A8-499F-8D5B-61907035C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64577" y="2646699"/>
              <a:ext cx="540000" cy="389537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24436EE-D9D3-4AD2-9E4F-544CE05CABAF}"/>
                </a:ext>
              </a:extLst>
            </p:cNvPr>
            <p:cNvSpPr txBox="1"/>
            <p:nvPr/>
          </p:nvSpPr>
          <p:spPr>
            <a:xfrm>
              <a:off x="7403635" y="2672190"/>
              <a:ext cx="655796" cy="400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ko-KR" altLang="en-US" sz="675" kern="0" dirty="0">
                  <a:solidFill>
                    <a:schemeClr val="bg1"/>
                  </a:solidFill>
                </a:rPr>
                <a:t>클라우드</a:t>
              </a:r>
              <a:endParaRPr lang="en-US" altLang="ko-KR" sz="675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4B597BAC-99F2-4356-AD03-EC2A962605C6}"/>
              </a:ext>
            </a:extLst>
          </p:cNvPr>
          <p:cNvSpPr txBox="1"/>
          <p:nvPr/>
        </p:nvSpPr>
        <p:spPr>
          <a:xfrm>
            <a:off x="6937861" y="2080488"/>
            <a:ext cx="75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900" kern="0" dirty="0">
                <a:solidFill>
                  <a:schemeClr val="bg1"/>
                </a:solidFill>
              </a:rPr>
              <a:t>DR </a:t>
            </a:r>
            <a:r>
              <a:rPr lang="ko-KR" altLang="en-US" sz="900" kern="0" dirty="0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6FF52E5-F01B-46BB-95B1-32161D327EB5}"/>
              </a:ext>
            </a:extLst>
          </p:cNvPr>
          <p:cNvSpPr txBox="1"/>
          <p:nvPr/>
        </p:nvSpPr>
        <p:spPr>
          <a:xfrm>
            <a:off x="1951068" y="2271482"/>
            <a:ext cx="6241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900" b="1" kern="0" dirty="0">
                <a:solidFill>
                  <a:schemeClr val="bg1"/>
                </a:solidFill>
              </a:rPr>
              <a:t>OS BMR</a:t>
            </a:r>
          </a:p>
          <a:p>
            <a:pPr algn="ctr" latinLnBrk="0">
              <a:defRPr/>
            </a:pPr>
            <a:r>
              <a:rPr lang="ko-KR" altLang="en-US" sz="900" b="1" kern="0" dirty="0">
                <a:solidFill>
                  <a:schemeClr val="bg1"/>
                </a:solidFill>
              </a:rPr>
              <a:t>복구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BB51BFF-B8C8-4668-8F9D-2F645DF0C911}"/>
              </a:ext>
            </a:extLst>
          </p:cNvPr>
          <p:cNvGrpSpPr/>
          <p:nvPr/>
        </p:nvGrpSpPr>
        <p:grpSpPr>
          <a:xfrm>
            <a:off x="7848933" y="2215842"/>
            <a:ext cx="540000" cy="555349"/>
            <a:chOff x="10434320" y="2868535"/>
            <a:chExt cx="720000" cy="740465"/>
          </a:xfrm>
        </p:grpSpPr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5A6DB1E1-1BB8-4E3E-ACC2-C7FF155705B4}"/>
                </a:ext>
              </a:extLst>
            </p:cNvPr>
            <p:cNvCxnSpPr/>
            <p:nvPr/>
          </p:nvCxnSpPr>
          <p:spPr>
            <a:xfrm>
              <a:off x="10434320" y="3519000"/>
              <a:ext cx="720000" cy="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838ACC5C-4ECC-4014-8347-C3F23CF62890}"/>
                </a:ext>
              </a:extLst>
            </p:cNvPr>
            <p:cNvCxnSpPr/>
            <p:nvPr/>
          </p:nvCxnSpPr>
          <p:spPr>
            <a:xfrm>
              <a:off x="10794320" y="3213820"/>
              <a:ext cx="0" cy="360000"/>
            </a:xfrm>
            <a:prstGeom prst="line">
              <a:avLst/>
            </a:prstGeom>
            <a:noFill/>
            <a:ln w="381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1457CD97-9376-41EC-B5EE-A349D40E9643}"/>
                </a:ext>
              </a:extLst>
            </p:cNvPr>
            <p:cNvSpPr/>
            <p:nvPr/>
          </p:nvSpPr>
          <p:spPr>
            <a:xfrm>
              <a:off x="10704320" y="3429000"/>
              <a:ext cx="180000" cy="180000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>
                <a:defRPr/>
              </a:pPr>
              <a:endParaRPr lang="ko-KR" altLang="en-US" sz="1800" kern="0">
                <a:solidFill>
                  <a:schemeClr val="bg1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114" name="Picture 4" descr="Image result for shared folder icon">
              <a:extLst>
                <a:ext uri="{FF2B5EF4-FFF2-40B4-BE49-F238E27FC236}">
                  <a16:creationId xmlns:a16="http://schemas.microsoft.com/office/drawing/2014/main" id="{E199A9F8-BD08-4BA9-A8A2-AD1D91626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24320" y="2868535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C62CE498-F5DD-4614-BBD0-093BF6E9AD5C}"/>
              </a:ext>
            </a:extLst>
          </p:cNvPr>
          <p:cNvGrpSpPr/>
          <p:nvPr/>
        </p:nvGrpSpPr>
        <p:grpSpPr>
          <a:xfrm>
            <a:off x="8039603" y="1878964"/>
            <a:ext cx="863812" cy="540000"/>
            <a:chOff x="10383520" y="2434497"/>
            <a:chExt cx="1151749" cy="720000"/>
          </a:xfrm>
        </p:grpSpPr>
        <p:pic>
          <p:nvPicPr>
            <p:cNvPr id="116" name="Picture 16">
              <a:extLst>
                <a:ext uri="{FF2B5EF4-FFF2-40B4-BE49-F238E27FC236}">
                  <a16:creationId xmlns:a16="http://schemas.microsoft.com/office/drawing/2014/main" id="{C582ADAF-30F1-4A3F-9EF1-81C43DA28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650664">
              <a:off x="10813401" y="2434497"/>
              <a:ext cx="721868" cy="720000"/>
            </a:xfrm>
            <a:prstGeom prst="rect">
              <a:avLst/>
            </a:prstGeom>
          </p:spPr>
        </p:pic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38D2118E-0C81-4A79-8F81-318EA994EE71}"/>
                </a:ext>
              </a:extLst>
            </p:cNvPr>
            <p:cNvCxnSpPr/>
            <p:nvPr/>
          </p:nvCxnSpPr>
          <p:spPr>
            <a:xfrm>
              <a:off x="10383520" y="2608233"/>
              <a:ext cx="28108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B9791747-468A-432C-8B44-715686E673E6}"/>
                </a:ext>
              </a:extLst>
            </p:cNvPr>
            <p:cNvCxnSpPr/>
            <p:nvPr/>
          </p:nvCxnSpPr>
          <p:spPr>
            <a:xfrm>
              <a:off x="10535920" y="2760633"/>
              <a:ext cx="28108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82414F96-B52B-4AD3-A720-49F6A3502E56}"/>
                </a:ext>
              </a:extLst>
            </p:cNvPr>
            <p:cNvCxnSpPr/>
            <p:nvPr/>
          </p:nvCxnSpPr>
          <p:spPr>
            <a:xfrm>
              <a:off x="10688320" y="2913033"/>
              <a:ext cx="28108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33667A96-8E03-4A9B-980B-6CAEF93EE9E5}"/>
                </a:ext>
              </a:extLst>
            </p:cNvPr>
            <p:cNvCxnSpPr/>
            <p:nvPr/>
          </p:nvCxnSpPr>
          <p:spPr>
            <a:xfrm>
              <a:off x="10525760" y="3065433"/>
              <a:ext cx="28108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25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5" grpId="0" animBg="1"/>
      <p:bldP spid="101" grpId="0" animBg="1"/>
      <p:bldP spid="108" grpId="0"/>
      <p:bldP spid="1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소산</a:t>
            </a:r>
            <a:r>
              <a:rPr lang="en-US" altLang="ko-KR" dirty="0"/>
              <a:t>(</a:t>
            </a:r>
            <a:r>
              <a:rPr lang="ko-KR" altLang="en-US" dirty="0"/>
              <a:t>백업 데이터 복제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DF5E52-243C-4A3C-ACD0-7A0982FD0F58}"/>
              </a:ext>
            </a:extLst>
          </p:cNvPr>
          <p:cNvSpPr txBox="1"/>
          <p:nvPr/>
        </p:nvSpPr>
        <p:spPr>
          <a:xfrm>
            <a:off x="4751388" y="1430640"/>
            <a:ext cx="3744912" cy="3193748"/>
          </a:xfrm>
          <a:prstGeom prst="rect">
            <a:avLst/>
          </a:prstGeom>
          <a:ln w="12700">
            <a:solidFill>
              <a:srgbClr val="93EB20"/>
            </a:solidFill>
          </a:ln>
        </p:spPr>
        <p:txBody>
          <a:bodyPr wrap="square" lIns="90000" rtlCol="0" anchor="ctr">
            <a:noAutofit/>
          </a:bodyPr>
          <a:lstStyle/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다양한 장치 지원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</a:rPr>
              <a:t>Windows, Linux </a:t>
            </a:r>
            <a:r>
              <a:rPr lang="ko-KR" altLang="en-US" sz="1000" dirty="0">
                <a:solidFill>
                  <a:schemeClr val="bg1"/>
                </a:solidFill>
              </a:rPr>
              <a:t>서버</a:t>
            </a:r>
            <a:endParaRPr lang="en-US" altLang="ko-KR" sz="1000" dirty="0">
              <a:solidFill>
                <a:schemeClr val="bg1"/>
              </a:solidFill>
            </a:endParaRP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</a:rPr>
              <a:t>NAS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중복제거 </a:t>
            </a:r>
            <a:r>
              <a:rPr lang="ko-KR" altLang="en-US" sz="1000" dirty="0" err="1">
                <a:solidFill>
                  <a:schemeClr val="bg1"/>
                </a:solidFill>
              </a:rPr>
              <a:t>어플라이언스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en-US" altLang="ko-KR" sz="1000" dirty="0">
                <a:solidFill>
                  <a:schemeClr val="bg1"/>
                </a:solidFill>
              </a:rPr>
              <a:t>(EMC </a:t>
            </a:r>
            <a:r>
              <a:rPr lang="en-US" altLang="ko-KR" sz="1000" dirty="0" err="1">
                <a:solidFill>
                  <a:schemeClr val="bg1"/>
                </a:solidFill>
              </a:rPr>
              <a:t>Datadomain</a:t>
            </a:r>
            <a:r>
              <a:rPr lang="en-US" altLang="ko-KR" sz="1000" dirty="0">
                <a:solidFill>
                  <a:schemeClr val="bg1"/>
                </a:solidFill>
              </a:rPr>
              <a:t>, HPE </a:t>
            </a:r>
            <a:r>
              <a:rPr lang="en-US" altLang="ko-KR" sz="1000" dirty="0" err="1">
                <a:solidFill>
                  <a:schemeClr val="bg1"/>
                </a:solidFill>
              </a:rPr>
              <a:t>Storeonce</a:t>
            </a:r>
            <a:r>
              <a:rPr lang="en-US" altLang="ko-KR" sz="1000" dirty="0">
                <a:solidFill>
                  <a:schemeClr val="bg1"/>
                </a:solidFill>
              </a:rPr>
              <a:t>, Quantum </a:t>
            </a:r>
            <a:r>
              <a:rPr lang="en-US" altLang="ko-KR" sz="1000" dirty="0" err="1">
                <a:solidFill>
                  <a:schemeClr val="bg1"/>
                </a:solidFill>
              </a:rPr>
              <a:t>DSXi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en-US" altLang="ko-KR" sz="1000" dirty="0" err="1">
                <a:solidFill>
                  <a:schemeClr val="bg1"/>
                </a:solidFill>
              </a:rPr>
              <a:t>Exagrid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/>
                </a:solidFill>
              </a:rPr>
              <a:t>Tape (LTO3 </a:t>
            </a:r>
            <a:r>
              <a:rPr lang="ko-KR" altLang="en-US" sz="1000" dirty="0">
                <a:solidFill>
                  <a:schemeClr val="bg1"/>
                </a:solidFill>
              </a:rPr>
              <a:t>이상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 marL="628650" lvl="1" indent="-285750">
              <a:spcAft>
                <a:spcPts val="600"/>
              </a:spcAft>
              <a:buClr>
                <a:srgbClr val="93EB20"/>
              </a:buClr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</a:rPr>
              <a:t>클라우드 스토리지 </a:t>
            </a:r>
            <a:r>
              <a:rPr lang="en-US" altLang="ko-KR" sz="1000" dirty="0">
                <a:solidFill>
                  <a:schemeClr val="bg1"/>
                </a:solidFill>
              </a:rPr>
              <a:t>(AWS, Azure, S3 </a:t>
            </a:r>
            <a:r>
              <a:rPr lang="ko-KR" altLang="en-US" sz="1000" dirty="0">
                <a:solidFill>
                  <a:schemeClr val="bg1"/>
                </a:solidFill>
              </a:rPr>
              <a:t>호환 스토리지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 lvl="1">
              <a:spcAft>
                <a:spcPts val="600"/>
              </a:spcAft>
              <a:buClr>
                <a:srgbClr val="93EB20"/>
              </a:buClr>
            </a:pPr>
            <a:endParaRPr lang="en-GB" altLang="ko-KR" sz="10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일일 변경된 데이터만 원격지 복사</a:t>
            </a:r>
            <a:endParaRPr lang="en-US" altLang="ko-KR" sz="11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bg1"/>
                </a:solidFill>
              </a:rPr>
              <a:t>손쉬운 백업 </a:t>
            </a:r>
            <a:r>
              <a:rPr lang="en-US" altLang="ko-KR" sz="1100" dirty="0">
                <a:solidFill>
                  <a:schemeClr val="bg1"/>
                </a:solidFill>
              </a:rPr>
              <a:t>DR </a:t>
            </a:r>
            <a:r>
              <a:rPr lang="ko-KR" altLang="en-US" sz="1100" dirty="0">
                <a:solidFill>
                  <a:schemeClr val="bg1"/>
                </a:solidFill>
              </a:rPr>
              <a:t>구성</a:t>
            </a:r>
            <a:endParaRPr lang="en-GB" altLang="ko-KR" sz="1200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bg1"/>
                </a:solidFill>
              </a:rPr>
              <a:t>복사 데이터에 대한 별도 보관 주기 설정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  <a:buClr>
                <a:srgbClr val="93EB20"/>
              </a:buClr>
            </a:pPr>
            <a:r>
              <a:rPr lang="en-US" altLang="ko-KR" sz="1200" dirty="0">
                <a:solidFill>
                  <a:schemeClr val="bg1"/>
                </a:solidFill>
              </a:rPr>
              <a:t>      (</a:t>
            </a:r>
            <a:r>
              <a:rPr lang="ko-KR" altLang="en-US" sz="1200" dirty="0">
                <a:solidFill>
                  <a:schemeClr val="bg1"/>
                </a:solidFill>
              </a:rPr>
              <a:t>주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년 보관 주기 설정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7541DF-C931-4A52-AE79-2ECEED70935F}"/>
              </a:ext>
            </a:extLst>
          </p:cNvPr>
          <p:cNvGrpSpPr/>
          <p:nvPr/>
        </p:nvGrpSpPr>
        <p:grpSpPr>
          <a:xfrm>
            <a:off x="576263" y="1371261"/>
            <a:ext cx="3887787" cy="3253127"/>
            <a:chOff x="576263" y="1364287"/>
            <a:chExt cx="3202384" cy="2371637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AD7FCF7C-C27D-4F4C-9D17-72A0E3A70FE3}"/>
                </a:ext>
              </a:extLst>
            </p:cNvPr>
            <p:cNvSpPr/>
            <p:nvPr/>
          </p:nvSpPr>
          <p:spPr bwMode="auto">
            <a:xfrm>
              <a:off x="576263" y="1407576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CB50E5-D3A3-4E0B-916E-948DDF539F6F}"/>
                </a:ext>
              </a:extLst>
            </p:cNvPr>
            <p:cNvSpPr txBox="1"/>
            <p:nvPr/>
          </p:nvSpPr>
          <p:spPr>
            <a:xfrm>
              <a:off x="1671072" y="1364287"/>
              <a:ext cx="1012766" cy="100970"/>
            </a:xfrm>
            <a:prstGeom prst="rect">
              <a:avLst/>
            </a:prstGeom>
            <a:solidFill>
              <a:srgbClr val="003738"/>
            </a:solidFill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Backup Copy</a:t>
              </a:r>
            </a:p>
          </p:txBody>
        </p:sp>
      </p:grp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은 물리 서버 및 가상화 시스템을 통합하여 데이터를 보호할 뿐만 아니라 재해복구 시스템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백업의 원격지 자동 소산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장기보관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(ex. Tape), Cloud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로의 백업 및 소산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완벽한 데이터 보호가 가능한 솔루션입니다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 비즈니스 가용성을 극대화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Graphic 1">
            <a:extLst>
              <a:ext uri="{FF2B5EF4-FFF2-40B4-BE49-F238E27FC236}">
                <a16:creationId xmlns:a16="http://schemas.microsoft.com/office/drawing/2014/main" id="{55DA104C-EB7B-4ED2-91A9-448F469D7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026" y="2621358"/>
            <a:ext cx="589685" cy="568111"/>
          </a:xfrm>
          <a:prstGeom prst="rect">
            <a:avLst/>
          </a:prstGeom>
        </p:spPr>
      </p:pic>
      <p:pic>
        <p:nvPicPr>
          <p:cNvPr id="30" name="Graphic 51">
            <a:extLst>
              <a:ext uri="{FF2B5EF4-FFF2-40B4-BE49-F238E27FC236}">
                <a16:creationId xmlns:a16="http://schemas.microsoft.com/office/drawing/2014/main" id="{C7CE7487-512B-4835-86F5-A94D786B4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9450" y="3304884"/>
            <a:ext cx="234547" cy="304911"/>
          </a:xfrm>
          <a:prstGeom prst="rect">
            <a:avLst/>
          </a:prstGeom>
        </p:spPr>
      </p:pic>
      <p:pic>
        <p:nvPicPr>
          <p:cNvPr id="31" name="Graphic 51">
            <a:extLst>
              <a:ext uri="{FF2B5EF4-FFF2-40B4-BE49-F238E27FC236}">
                <a16:creationId xmlns:a16="http://schemas.microsoft.com/office/drawing/2014/main" id="{EB0D3653-BEE1-4158-B650-3EAC7CC9A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6624" y="3304884"/>
            <a:ext cx="234547" cy="304911"/>
          </a:xfrm>
          <a:prstGeom prst="rect">
            <a:avLst/>
          </a:prstGeom>
        </p:spPr>
      </p:pic>
      <p:pic>
        <p:nvPicPr>
          <p:cNvPr id="33" name="Graphic 20">
            <a:extLst>
              <a:ext uri="{FF2B5EF4-FFF2-40B4-BE49-F238E27FC236}">
                <a16:creationId xmlns:a16="http://schemas.microsoft.com/office/drawing/2014/main" id="{BDAFA961-7D0A-4617-A056-C6B7755639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636" y="2201032"/>
            <a:ext cx="179819" cy="304911"/>
          </a:xfrm>
          <a:prstGeom prst="rect">
            <a:avLst/>
          </a:prstGeom>
        </p:spPr>
      </p:pic>
      <p:pic>
        <p:nvPicPr>
          <p:cNvPr id="34" name="Graphic 20">
            <a:extLst>
              <a:ext uri="{FF2B5EF4-FFF2-40B4-BE49-F238E27FC236}">
                <a16:creationId xmlns:a16="http://schemas.microsoft.com/office/drawing/2014/main" id="{3AAB320D-E895-438A-8DAC-A0CBCF3532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6941" y="2201032"/>
            <a:ext cx="179819" cy="304911"/>
          </a:xfrm>
          <a:prstGeom prst="rect">
            <a:avLst/>
          </a:prstGeom>
        </p:spPr>
      </p:pic>
      <p:pic>
        <p:nvPicPr>
          <p:cNvPr id="35" name="Graphic 20">
            <a:extLst>
              <a:ext uri="{FF2B5EF4-FFF2-40B4-BE49-F238E27FC236}">
                <a16:creationId xmlns:a16="http://schemas.microsoft.com/office/drawing/2014/main" id="{30D73350-54AF-4469-AD7B-BD177BD48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18501" y="2201032"/>
            <a:ext cx="179819" cy="304911"/>
          </a:xfrm>
          <a:prstGeom prst="rect">
            <a:avLst/>
          </a:prstGeom>
        </p:spPr>
      </p:pic>
      <p:pic>
        <p:nvPicPr>
          <p:cNvPr id="36" name="Graphic 59">
            <a:extLst>
              <a:ext uri="{FF2B5EF4-FFF2-40B4-BE49-F238E27FC236}">
                <a16:creationId xmlns:a16="http://schemas.microsoft.com/office/drawing/2014/main" id="{048AE719-66AB-4B6F-8FC9-AF052DFB8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440" y="1810139"/>
            <a:ext cx="359184" cy="264662"/>
          </a:xfrm>
          <a:prstGeom prst="rect">
            <a:avLst/>
          </a:prstGeom>
        </p:spPr>
      </p:pic>
      <p:pic>
        <p:nvPicPr>
          <p:cNvPr id="39" name="Graphic 59">
            <a:extLst>
              <a:ext uri="{FF2B5EF4-FFF2-40B4-BE49-F238E27FC236}">
                <a16:creationId xmlns:a16="http://schemas.microsoft.com/office/drawing/2014/main" id="{A55ADB42-9794-439E-8665-81DDCF0F9A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6624" y="1810139"/>
            <a:ext cx="359184" cy="264662"/>
          </a:xfrm>
          <a:prstGeom prst="rect">
            <a:avLst/>
          </a:prstGeom>
        </p:spPr>
      </p:pic>
      <p:pic>
        <p:nvPicPr>
          <p:cNvPr id="40" name="Graphic 17">
            <a:extLst>
              <a:ext uri="{FF2B5EF4-FFF2-40B4-BE49-F238E27FC236}">
                <a16:creationId xmlns:a16="http://schemas.microsoft.com/office/drawing/2014/main" id="{98BD921E-5532-4BF7-8A2B-A61B9F91FB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3897" y="2291918"/>
            <a:ext cx="180000" cy="180000"/>
          </a:xfrm>
          <a:prstGeom prst="rect">
            <a:avLst/>
          </a:prstGeom>
        </p:spPr>
      </p:pic>
      <p:pic>
        <p:nvPicPr>
          <p:cNvPr id="41" name="Graphic 18">
            <a:extLst>
              <a:ext uri="{FF2B5EF4-FFF2-40B4-BE49-F238E27FC236}">
                <a16:creationId xmlns:a16="http://schemas.microsoft.com/office/drawing/2014/main" id="{DF74D403-428F-4EA7-96A2-B996A0124F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1899" y="2279125"/>
            <a:ext cx="180000" cy="180000"/>
          </a:xfrm>
          <a:prstGeom prst="rect">
            <a:avLst/>
          </a:prstGeom>
        </p:spPr>
      </p:pic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8049092F-571C-49C0-9B5A-4A4F6DFF9444}"/>
              </a:ext>
            </a:extLst>
          </p:cNvPr>
          <p:cNvSpPr/>
          <p:nvPr/>
        </p:nvSpPr>
        <p:spPr bwMode="auto">
          <a:xfrm rot="5400000">
            <a:off x="663025" y="2610606"/>
            <a:ext cx="1990531" cy="234548"/>
          </a:xfrm>
          <a:prstGeom prst="triangle">
            <a:avLst/>
          </a:prstGeom>
          <a:gradFill flip="none" rotWithShape="0">
            <a:gsLst>
              <a:gs pos="53132">
                <a:schemeClr val="bg1">
                  <a:lumMod val="85000"/>
                </a:schemeClr>
              </a:gs>
              <a:gs pos="0">
                <a:schemeClr val="accent2">
                  <a:lumMod val="5000"/>
                  <a:lumOff val="9500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1"/>
            <a:tileRect/>
          </a:gradFill>
          <a:ln w="12700">
            <a:noFill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D02E53-0CEE-4CDC-A5F8-4D3CD89C5927}"/>
              </a:ext>
            </a:extLst>
          </p:cNvPr>
          <p:cNvSpPr txBox="1"/>
          <p:nvPr/>
        </p:nvSpPr>
        <p:spPr>
          <a:xfrm>
            <a:off x="763621" y="3694895"/>
            <a:ext cx="683200" cy="21698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defTabSz="685783">
              <a:lnSpc>
                <a:spcPct val="90000"/>
              </a:lnSpc>
              <a:defRPr/>
            </a:pPr>
            <a:r>
              <a:rPr lang="ko-KR" altLang="en-US" sz="900" dirty="0">
                <a:solidFill>
                  <a:schemeClr val="bg1"/>
                </a:solidFill>
                <a:latin typeface="+mj-lt"/>
              </a:rPr>
              <a:t>운영 환경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0" name="Graphic 71">
            <a:extLst>
              <a:ext uri="{FF2B5EF4-FFF2-40B4-BE49-F238E27FC236}">
                <a16:creationId xmlns:a16="http://schemas.microsoft.com/office/drawing/2014/main" id="{3DA1AE33-46D9-4785-A260-820643B5A8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69760" y="2427001"/>
            <a:ext cx="489087" cy="656406"/>
          </a:xfrm>
          <a:prstGeom prst="rect">
            <a:avLst/>
          </a:prstGeom>
        </p:spPr>
      </p:pic>
      <p:pic>
        <p:nvPicPr>
          <p:cNvPr id="61" name="Graphic 55">
            <a:extLst>
              <a:ext uri="{FF2B5EF4-FFF2-40B4-BE49-F238E27FC236}">
                <a16:creationId xmlns:a16="http://schemas.microsoft.com/office/drawing/2014/main" id="{4FF02145-A80A-4A85-9AE3-84DAF2FF35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46185" y="2559661"/>
            <a:ext cx="533739" cy="333587"/>
          </a:xfrm>
          <a:prstGeom prst="rect">
            <a:avLst/>
          </a:prstGeom>
        </p:spPr>
      </p:pic>
      <p:pic>
        <p:nvPicPr>
          <p:cNvPr id="62" name="Graphic 71">
            <a:extLst>
              <a:ext uri="{FF2B5EF4-FFF2-40B4-BE49-F238E27FC236}">
                <a16:creationId xmlns:a16="http://schemas.microsoft.com/office/drawing/2014/main" id="{790E915D-E862-4BB6-BEB9-EBC8385D5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66156" y="2994387"/>
            <a:ext cx="489087" cy="65640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77F202F-968D-400E-BA1D-AC7422700EC5}"/>
              </a:ext>
            </a:extLst>
          </p:cNvPr>
          <p:cNvGrpSpPr/>
          <p:nvPr/>
        </p:nvGrpSpPr>
        <p:grpSpPr>
          <a:xfrm>
            <a:off x="3419735" y="2003320"/>
            <a:ext cx="930763" cy="437606"/>
            <a:chOff x="3467262" y="2748235"/>
            <a:chExt cx="930763" cy="437606"/>
          </a:xfrm>
        </p:grpSpPr>
        <p:pic>
          <p:nvPicPr>
            <p:cNvPr id="63" name="Graphic 8">
              <a:extLst>
                <a:ext uri="{FF2B5EF4-FFF2-40B4-BE49-F238E27FC236}">
                  <a16:creationId xmlns:a16="http://schemas.microsoft.com/office/drawing/2014/main" id="{BE9A7AC6-6762-4EC1-8A46-E73952AF2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960419" y="2748235"/>
              <a:ext cx="437606" cy="437606"/>
            </a:xfrm>
            <a:prstGeom prst="rect">
              <a:avLst/>
            </a:prstGeom>
          </p:spPr>
        </p:pic>
        <p:pic>
          <p:nvPicPr>
            <p:cNvPr id="64" name="Graphic 9">
              <a:extLst>
                <a:ext uri="{FF2B5EF4-FFF2-40B4-BE49-F238E27FC236}">
                  <a16:creationId xmlns:a16="http://schemas.microsoft.com/office/drawing/2014/main" id="{9217D601-AAE7-4000-B7D0-4E316A4A9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467262" y="2748235"/>
              <a:ext cx="437606" cy="437606"/>
            </a:xfrm>
            <a:prstGeom prst="rect">
              <a:avLst/>
            </a:prstGeom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18DDFB6-DF4A-44CC-A6C7-75171507A0D3}"/>
              </a:ext>
            </a:extLst>
          </p:cNvPr>
          <p:cNvCxnSpPr>
            <a:stCxn id="60" idx="3"/>
            <a:endCxn id="64" idx="1"/>
          </p:cNvCxnSpPr>
          <p:nvPr/>
        </p:nvCxnSpPr>
        <p:spPr>
          <a:xfrm flipV="1">
            <a:off x="2358847" y="2222123"/>
            <a:ext cx="1060888" cy="533081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7243E1F-879B-484C-827A-023B9FC63C84}"/>
              </a:ext>
            </a:extLst>
          </p:cNvPr>
          <p:cNvCxnSpPr>
            <a:cxnSpLocks/>
            <a:stCxn id="60" idx="3"/>
            <a:endCxn id="62" idx="1"/>
          </p:cNvCxnSpPr>
          <p:nvPr/>
        </p:nvCxnSpPr>
        <p:spPr>
          <a:xfrm>
            <a:off x="2358847" y="2755204"/>
            <a:ext cx="1307309" cy="567386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5" name="Graphic 43">
            <a:extLst>
              <a:ext uri="{FF2B5EF4-FFF2-40B4-BE49-F238E27FC236}">
                <a16:creationId xmlns:a16="http://schemas.microsoft.com/office/drawing/2014/main" id="{952A8366-55B2-4973-A6C2-9D3C09D9A9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913054" y="4128732"/>
            <a:ext cx="489089" cy="283157"/>
          </a:xfrm>
          <a:prstGeom prst="rect">
            <a:avLst/>
          </a:prstGeom>
        </p:spPr>
      </p:pic>
      <p:pic>
        <p:nvPicPr>
          <p:cNvPr id="66" name="Graphic 43">
            <a:extLst>
              <a:ext uri="{FF2B5EF4-FFF2-40B4-BE49-F238E27FC236}">
                <a16:creationId xmlns:a16="http://schemas.microsoft.com/office/drawing/2014/main" id="{B1EA56E3-291F-4254-AEF8-96CB02FD070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871728" y="4127435"/>
            <a:ext cx="489088" cy="283156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43950D-6E12-443E-B711-F7F56396A50A}"/>
              </a:ext>
            </a:extLst>
          </p:cNvPr>
          <p:cNvCxnSpPr>
            <a:stCxn id="60" idx="2"/>
            <a:endCxn id="66" idx="0"/>
          </p:cNvCxnSpPr>
          <p:nvPr/>
        </p:nvCxnSpPr>
        <p:spPr>
          <a:xfrm>
            <a:off x="2114304" y="3083407"/>
            <a:ext cx="1968" cy="1044028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D933895-EEBA-4985-AC01-6F158D4DD7DE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2360816" y="4269013"/>
            <a:ext cx="552238" cy="1298"/>
          </a:xfrm>
          <a:prstGeom prst="straightConnector1">
            <a:avLst/>
          </a:prstGeom>
          <a:noFill/>
          <a:ln w="12700">
            <a:solidFill>
              <a:srgbClr val="9D9D9C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AC4E6BC-87B0-4FF3-A472-B91432EAB0D2}"/>
              </a:ext>
            </a:extLst>
          </p:cNvPr>
          <p:cNvSpPr txBox="1"/>
          <p:nvPr/>
        </p:nvSpPr>
        <p:spPr>
          <a:xfrm>
            <a:off x="2079665" y="3528616"/>
            <a:ext cx="55223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rgbClr val="00B492"/>
                </a:solidFill>
              </a:rPr>
              <a:t>Backup Copy</a:t>
            </a:r>
            <a:endParaRPr lang="ko-KR" altLang="en-US" sz="900" dirty="0">
              <a:solidFill>
                <a:srgbClr val="00B492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EFD36E-BDC0-427A-9A5E-C18D37CCAF57}"/>
              </a:ext>
            </a:extLst>
          </p:cNvPr>
          <p:cNvSpPr txBox="1"/>
          <p:nvPr/>
        </p:nvSpPr>
        <p:spPr>
          <a:xfrm>
            <a:off x="2753631" y="1992218"/>
            <a:ext cx="55223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rgbClr val="00B492"/>
                </a:solidFill>
              </a:rPr>
              <a:t>Backup Copy</a:t>
            </a:r>
            <a:endParaRPr lang="ko-KR" altLang="en-US" sz="900" dirty="0">
              <a:solidFill>
                <a:srgbClr val="00B492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A875A3-1D53-4B1D-AC2D-7ABCA1164A47}"/>
              </a:ext>
            </a:extLst>
          </p:cNvPr>
          <p:cNvSpPr txBox="1"/>
          <p:nvPr/>
        </p:nvSpPr>
        <p:spPr>
          <a:xfrm>
            <a:off x="2697402" y="3102236"/>
            <a:ext cx="55223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rgbClr val="00B492"/>
                </a:solidFill>
              </a:rPr>
              <a:t>Backup Copy</a:t>
            </a:r>
            <a:endParaRPr lang="ko-KR" altLang="en-US" sz="900" dirty="0">
              <a:solidFill>
                <a:srgbClr val="00B49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A879317-B8D5-4073-827A-26F63E3A7C77}"/>
              </a:ext>
            </a:extLst>
          </p:cNvPr>
          <p:cNvSpPr txBox="1"/>
          <p:nvPr/>
        </p:nvSpPr>
        <p:spPr>
          <a:xfrm>
            <a:off x="3386190" y="2437161"/>
            <a:ext cx="964307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AWS, Azure,</a:t>
            </a: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IBM Cloud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pic>
        <p:nvPicPr>
          <p:cNvPr id="74" name="Graphic 11">
            <a:extLst>
              <a:ext uri="{FF2B5EF4-FFF2-40B4-BE49-F238E27FC236}">
                <a16:creationId xmlns:a16="http://schemas.microsoft.com/office/drawing/2014/main" id="{C253D247-52F1-49CF-B2F9-DF5A026B430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666156" y="1550015"/>
            <a:ext cx="437606" cy="43760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504C444-F72E-4EAC-BC30-AF41457526B2}"/>
              </a:ext>
            </a:extLst>
          </p:cNvPr>
          <p:cNvSpPr txBox="1"/>
          <p:nvPr/>
        </p:nvSpPr>
        <p:spPr>
          <a:xfrm>
            <a:off x="3356894" y="3649741"/>
            <a:ext cx="1128105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</a:rPr>
              <a:t>DR </a:t>
            </a:r>
            <a:r>
              <a:rPr lang="ko-KR" altLang="en-US" sz="900" dirty="0">
                <a:solidFill>
                  <a:schemeClr val="bg1"/>
                </a:solidFill>
              </a:rPr>
              <a:t>센터 백업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Repository </a:t>
            </a:r>
            <a:r>
              <a:rPr lang="ko-KR" altLang="en-US" sz="9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BF0083-5DC8-43EE-A932-BF35AC5499EF}"/>
              </a:ext>
            </a:extLst>
          </p:cNvPr>
          <p:cNvSpPr txBox="1"/>
          <p:nvPr/>
        </p:nvSpPr>
        <p:spPr>
          <a:xfrm>
            <a:off x="1588853" y="3087773"/>
            <a:ext cx="1042922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/>
                </a:solidFill>
              </a:rPr>
              <a:t>주센터</a:t>
            </a:r>
            <a:r>
              <a:rPr lang="ko-KR" altLang="en-US" sz="900" dirty="0">
                <a:solidFill>
                  <a:schemeClr val="bg1"/>
                </a:solidFill>
              </a:rPr>
              <a:t> 백업</a:t>
            </a:r>
            <a:endParaRPr lang="en-US" altLang="ko-KR" sz="900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Repository </a:t>
            </a:r>
            <a:r>
              <a:rPr lang="ko-KR" altLang="en-US" sz="900" dirty="0">
                <a:solidFill>
                  <a:schemeClr val="bg1"/>
                </a:solidFill>
              </a:rPr>
              <a:t>서버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A770C1B-30BD-41CE-A43D-0A6F46EF2FC3}"/>
              </a:ext>
            </a:extLst>
          </p:cNvPr>
          <p:cNvSpPr txBox="1"/>
          <p:nvPr/>
        </p:nvSpPr>
        <p:spPr>
          <a:xfrm>
            <a:off x="1588853" y="4405175"/>
            <a:ext cx="1042922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Tape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681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1150;p52">
            <a:extLst>
              <a:ext uri="{FF2B5EF4-FFF2-40B4-BE49-F238E27FC236}">
                <a16:creationId xmlns:a16="http://schemas.microsoft.com/office/drawing/2014/main" id="{A965809B-94C6-4FBB-BC17-63D0FF9C06DC}"/>
              </a:ext>
            </a:extLst>
          </p:cNvPr>
          <p:cNvGrpSpPr/>
          <p:nvPr/>
        </p:nvGrpSpPr>
        <p:grpSpPr>
          <a:xfrm>
            <a:off x="1666783" y="1417477"/>
            <a:ext cx="493419" cy="493419"/>
            <a:chOff x="2496779" y="1417477"/>
            <a:chExt cx="493419" cy="493419"/>
          </a:xfrm>
          <a:noFill/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86B252-E9FD-497E-9DAE-5B7D24512FA2}"/>
                </a:ext>
              </a:extLst>
            </p:cNvPr>
            <p:cNvSpPr/>
            <p:nvPr/>
          </p:nvSpPr>
          <p:spPr>
            <a:xfrm>
              <a:off x="2495369" y="1417477"/>
              <a:ext cx="394735" cy="394735"/>
            </a:xfrm>
            <a:custGeom>
              <a:avLst/>
              <a:gdLst>
                <a:gd name="connsiteX0" fmla="*/ 397555 w 394735"/>
                <a:gd name="connsiteY0" fmla="*/ 398965 h 394735"/>
                <a:gd name="connsiteX1" fmla="*/ 0 w 394735"/>
                <a:gd name="connsiteY1" fmla="*/ 397555 h 394735"/>
                <a:gd name="connsiteX2" fmla="*/ 1410 w 394735"/>
                <a:gd name="connsiteY2" fmla="*/ 0 h 394735"/>
                <a:gd name="connsiteX3" fmla="*/ 398965 w 394735"/>
                <a:gd name="connsiteY3" fmla="*/ 1410 h 394735"/>
                <a:gd name="connsiteX4" fmla="*/ 397555 w 394735"/>
                <a:gd name="connsiteY4" fmla="*/ 398965 h 39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735" h="394735">
                  <a:moveTo>
                    <a:pt x="397555" y="398965"/>
                  </a:moveTo>
                  <a:lnTo>
                    <a:pt x="0" y="397555"/>
                  </a:lnTo>
                  <a:lnTo>
                    <a:pt x="1410" y="0"/>
                  </a:lnTo>
                  <a:lnTo>
                    <a:pt x="398965" y="1410"/>
                  </a:lnTo>
                  <a:lnTo>
                    <a:pt x="397555" y="398965"/>
                  </a:lnTo>
                  <a:close/>
                </a:path>
              </a:pathLst>
            </a:custGeom>
            <a:solidFill>
              <a:schemeClr val="bg1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2DB7587-FF97-4162-8E1E-06E18A29041B}"/>
                </a:ext>
              </a:extLst>
            </p:cNvPr>
            <p:cNvSpPr/>
            <p:nvPr/>
          </p:nvSpPr>
          <p:spPr>
            <a:xfrm>
              <a:off x="2577136" y="1558454"/>
              <a:ext cx="98684" cy="112781"/>
            </a:xfrm>
            <a:custGeom>
              <a:avLst/>
              <a:gdLst>
                <a:gd name="connsiteX0" fmla="*/ 35244 w 98683"/>
                <a:gd name="connsiteY0" fmla="*/ 115601 h 112781"/>
                <a:gd name="connsiteX1" fmla="*/ 0 w 98683"/>
                <a:gd name="connsiteY1" fmla="*/ 0 h 112781"/>
                <a:gd name="connsiteX2" fmla="*/ 28195 w 98683"/>
                <a:gd name="connsiteY2" fmla="*/ 0 h 112781"/>
                <a:gd name="connsiteX3" fmla="*/ 40883 w 98683"/>
                <a:gd name="connsiteY3" fmla="*/ 49342 h 112781"/>
                <a:gd name="connsiteX4" fmla="*/ 50752 w 98683"/>
                <a:gd name="connsiteY4" fmla="*/ 90225 h 112781"/>
                <a:gd name="connsiteX5" fmla="*/ 50752 w 98683"/>
                <a:gd name="connsiteY5" fmla="*/ 90225 h 112781"/>
                <a:gd name="connsiteX6" fmla="*/ 60620 w 98683"/>
                <a:gd name="connsiteY6" fmla="*/ 49342 h 112781"/>
                <a:gd name="connsiteX7" fmla="*/ 74718 w 98683"/>
                <a:gd name="connsiteY7" fmla="*/ 0 h 112781"/>
                <a:gd name="connsiteX8" fmla="*/ 101503 w 98683"/>
                <a:gd name="connsiteY8" fmla="*/ 0 h 112781"/>
                <a:gd name="connsiteX9" fmla="*/ 63440 w 98683"/>
                <a:gd name="connsiteY9" fmla="*/ 115601 h 112781"/>
                <a:gd name="connsiteX10" fmla="*/ 35244 w 98683"/>
                <a:gd name="connsiteY10" fmla="*/ 115601 h 11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683" h="112781">
                  <a:moveTo>
                    <a:pt x="35244" y="115601"/>
                  </a:moveTo>
                  <a:lnTo>
                    <a:pt x="0" y="0"/>
                  </a:lnTo>
                  <a:lnTo>
                    <a:pt x="28195" y="0"/>
                  </a:lnTo>
                  <a:lnTo>
                    <a:pt x="40883" y="49342"/>
                  </a:lnTo>
                  <a:cubicBezTo>
                    <a:pt x="45113" y="63440"/>
                    <a:pt x="47932" y="77537"/>
                    <a:pt x="50752" y="90225"/>
                  </a:cubicBezTo>
                  <a:lnTo>
                    <a:pt x="50752" y="90225"/>
                  </a:lnTo>
                  <a:cubicBezTo>
                    <a:pt x="53571" y="77537"/>
                    <a:pt x="57801" y="62030"/>
                    <a:pt x="60620" y="49342"/>
                  </a:cubicBezTo>
                  <a:lnTo>
                    <a:pt x="74718" y="0"/>
                  </a:lnTo>
                  <a:lnTo>
                    <a:pt x="101503" y="0"/>
                  </a:lnTo>
                  <a:lnTo>
                    <a:pt x="63440" y="115601"/>
                  </a:lnTo>
                  <a:lnTo>
                    <a:pt x="35244" y="115601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5299232-EFB0-4B45-AF26-F526AE8ECD9F}"/>
                </a:ext>
              </a:extLst>
            </p:cNvPr>
            <p:cNvSpPr/>
            <p:nvPr/>
          </p:nvSpPr>
          <p:spPr>
            <a:xfrm>
              <a:off x="2688508" y="1558454"/>
              <a:ext cx="112781" cy="112781"/>
            </a:xfrm>
            <a:custGeom>
              <a:avLst/>
              <a:gdLst>
                <a:gd name="connsiteX0" fmla="*/ 97274 w 112781"/>
                <a:gd name="connsiteY0" fmla="*/ 73308 h 112781"/>
                <a:gd name="connsiteX1" fmla="*/ 95864 w 112781"/>
                <a:gd name="connsiteY1" fmla="*/ 26786 h 112781"/>
                <a:gd name="connsiteX2" fmla="*/ 95864 w 112781"/>
                <a:gd name="connsiteY2" fmla="*/ 26786 h 112781"/>
                <a:gd name="connsiteX3" fmla="*/ 83176 w 112781"/>
                <a:gd name="connsiteY3" fmla="*/ 71898 h 112781"/>
                <a:gd name="connsiteX4" fmla="*/ 69079 w 112781"/>
                <a:gd name="connsiteY4" fmla="*/ 117011 h 112781"/>
                <a:gd name="connsiteX5" fmla="*/ 49342 w 112781"/>
                <a:gd name="connsiteY5" fmla="*/ 117011 h 112781"/>
                <a:gd name="connsiteX6" fmla="*/ 38064 w 112781"/>
                <a:gd name="connsiteY6" fmla="*/ 71898 h 112781"/>
                <a:gd name="connsiteX7" fmla="*/ 28195 w 112781"/>
                <a:gd name="connsiteY7" fmla="*/ 26786 h 112781"/>
                <a:gd name="connsiteX8" fmla="*/ 28195 w 112781"/>
                <a:gd name="connsiteY8" fmla="*/ 26786 h 112781"/>
                <a:gd name="connsiteX9" fmla="*/ 26786 w 112781"/>
                <a:gd name="connsiteY9" fmla="*/ 73308 h 112781"/>
                <a:gd name="connsiteX10" fmla="*/ 23966 w 112781"/>
                <a:gd name="connsiteY10" fmla="*/ 115601 h 112781"/>
                <a:gd name="connsiteX11" fmla="*/ 0 w 112781"/>
                <a:gd name="connsiteY11" fmla="*/ 115601 h 112781"/>
                <a:gd name="connsiteX12" fmla="*/ 7049 w 112781"/>
                <a:gd name="connsiteY12" fmla="*/ 0 h 112781"/>
                <a:gd name="connsiteX13" fmla="*/ 40883 w 112781"/>
                <a:gd name="connsiteY13" fmla="*/ 0 h 112781"/>
                <a:gd name="connsiteX14" fmla="*/ 52161 w 112781"/>
                <a:gd name="connsiteY14" fmla="*/ 36654 h 112781"/>
                <a:gd name="connsiteX15" fmla="*/ 62030 w 112781"/>
                <a:gd name="connsiteY15" fmla="*/ 76128 h 112781"/>
                <a:gd name="connsiteX16" fmla="*/ 62030 w 112781"/>
                <a:gd name="connsiteY16" fmla="*/ 76128 h 112781"/>
                <a:gd name="connsiteX17" fmla="*/ 73308 w 112781"/>
                <a:gd name="connsiteY17" fmla="*/ 36654 h 112781"/>
                <a:gd name="connsiteX18" fmla="*/ 84586 w 112781"/>
                <a:gd name="connsiteY18" fmla="*/ 0 h 112781"/>
                <a:gd name="connsiteX19" fmla="*/ 117011 w 112781"/>
                <a:gd name="connsiteY19" fmla="*/ 0 h 112781"/>
                <a:gd name="connsiteX20" fmla="*/ 122650 w 112781"/>
                <a:gd name="connsiteY20" fmla="*/ 115601 h 112781"/>
                <a:gd name="connsiteX21" fmla="*/ 98684 w 112781"/>
                <a:gd name="connsiteY21" fmla="*/ 115601 h 112781"/>
                <a:gd name="connsiteX22" fmla="*/ 97274 w 112781"/>
                <a:gd name="connsiteY22" fmla="*/ 73308 h 11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81" h="112781">
                  <a:moveTo>
                    <a:pt x="97274" y="73308"/>
                  </a:moveTo>
                  <a:cubicBezTo>
                    <a:pt x="97274" y="59210"/>
                    <a:pt x="95864" y="39474"/>
                    <a:pt x="95864" y="26786"/>
                  </a:cubicBezTo>
                  <a:lnTo>
                    <a:pt x="95864" y="26786"/>
                  </a:lnTo>
                  <a:cubicBezTo>
                    <a:pt x="91635" y="39474"/>
                    <a:pt x="87406" y="57801"/>
                    <a:pt x="83176" y="71898"/>
                  </a:cubicBezTo>
                  <a:lnTo>
                    <a:pt x="69079" y="117011"/>
                  </a:lnTo>
                  <a:lnTo>
                    <a:pt x="49342" y="117011"/>
                  </a:lnTo>
                  <a:lnTo>
                    <a:pt x="38064" y="71898"/>
                  </a:lnTo>
                  <a:cubicBezTo>
                    <a:pt x="35244" y="57801"/>
                    <a:pt x="31015" y="39474"/>
                    <a:pt x="28195" y="26786"/>
                  </a:cubicBezTo>
                  <a:lnTo>
                    <a:pt x="28195" y="26786"/>
                  </a:lnTo>
                  <a:cubicBezTo>
                    <a:pt x="28195" y="39474"/>
                    <a:pt x="26786" y="59210"/>
                    <a:pt x="26786" y="73308"/>
                  </a:cubicBezTo>
                  <a:lnTo>
                    <a:pt x="23966" y="115601"/>
                  </a:lnTo>
                  <a:lnTo>
                    <a:pt x="0" y="115601"/>
                  </a:lnTo>
                  <a:lnTo>
                    <a:pt x="7049" y="0"/>
                  </a:lnTo>
                  <a:lnTo>
                    <a:pt x="40883" y="0"/>
                  </a:lnTo>
                  <a:lnTo>
                    <a:pt x="52161" y="36654"/>
                  </a:lnTo>
                  <a:cubicBezTo>
                    <a:pt x="56391" y="49342"/>
                    <a:pt x="59210" y="63440"/>
                    <a:pt x="62030" y="76128"/>
                  </a:cubicBezTo>
                  <a:lnTo>
                    <a:pt x="62030" y="76128"/>
                  </a:lnTo>
                  <a:cubicBezTo>
                    <a:pt x="64849" y="63440"/>
                    <a:pt x="69079" y="49342"/>
                    <a:pt x="73308" y="36654"/>
                  </a:cubicBezTo>
                  <a:lnTo>
                    <a:pt x="84586" y="0"/>
                  </a:lnTo>
                  <a:lnTo>
                    <a:pt x="117011" y="0"/>
                  </a:lnTo>
                  <a:lnTo>
                    <a:pt x="122650" y="115601"/>
                  </a:lnTo>
                  <a:lnTo>
                    <a:pt x="98684" y="115601"/>
                  </a:lnTo>
                  <a:lnTo>
                    <a:pt x="97274" y="73308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70F9660-8536-417D-BD10-EF621D6D0741}"/>
                </a:ext>
              </a:extLst>
            </p:cNvPr>
            <p:cNvSpPr/>
            <p:nvPr/>
          </p:nvSpPr>
          <p:spPr>
            <a:xfrm>
              <a:off x="2790011" y="1714938"/>
              <a:ext cx="183270" cy="183270"/>
            </a:xfrm>
            <a:custGeom>
              <a:avLst/>
              <a:gdLst>
                <a:gd name="connsiteX0" fmla="*/ 191729 w 183269"/>
                <a:gd name="connsiteY0" fmla="*/ 95864 h 183269"/>
                <a:gd name="connsiteX1" fmla="*/ 95864 w 183269"/>
                <a:gd name="connsiteY1" fmla="*/ 191729 h 183269"/>
                <a:gd name="connsiteX2" fmla="*/ 0 w 183269"/>
                <a:gd name="connsiteY2" fmla="*/ 95864 h 183269"/>
                <a:gd name="connsiteX3" fmla="*/ 95864 w 183269"/>
                <a:gd name="connsiteY3" fmla="*/ 0 h 183269"/>
                <a:gd name="connsiteX4" fmla="*/ 191729 w 183269"/>
                <a:gd name="connsiteY4" fmla="*/ 95864 h 18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183269">
                  <a:moveTo>
                    <a:pt x="191729" y="95864"/>
                  </a:moveTo>
                  <a:cubicBezTo>
                    <a:pt x="191729" y="149435"/>
                    <a:pt x="149435" y="191729"/>
                    <a:pt x="95864" y="191729"/>
                  </a:cubicBezTo>
                  <a:cubicBezTo>
                    <a:pt x="42293" y="191729"/>
                    <a:pt x="0" y="149435"/>
                    <a:pt x="0" y="95864"/>
                  </a:cubicBezTo>
                  <a:cubicBezTo>
                    <a:pt x="0" y="42293"/>
                    <a:pt x="42293" y="0"/>
                    <a:pt x="95864" y="0"/>
                  </a:cubicBezTo>
                  <a:cubicBezTo>
                    <a:pt x="149435" y="0"/>
                    <a:pt x="191729" y="42293"/>
                    <a:pt x="191729" y="95864"/>
                  </a:cubicBezTo>
                  <a:close/>
                </a:path>
              </a:pathLst>
            </a:custGeom>
            <a:solidFill>
              <a:srgbClr val="DF8C42"/>
            </a:solidFill>
            <a:ln w="694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C270B8C-5406-4D49-B3D5-04FCE3C42025}"/>
                </a:ext>
              </a:extLst>
            </p:cNvPr>
            <p:cNvSpPr/>
            <p:nvPr/>
          </p:nvSpPr>
          <p:spPr>
            <a:xfrm>
              <a:off x="2856270" y="1765690"/>
              <a:ext cx="70488" cy="84586"/>
            </a:xfrm>
            <a:custGeom>
              <a:avLst/>
              <a:gdLst>
                <a:gd name="connsiteX0" fmla="*/ 0 w 70488"/>
                <a:gd name="connsiteY0" fmla="*/ 0 h 84586"/>
                <a:gd name="connsiteX1" fmla="*/ 0 w 70488"/>
                <a:gd name="connsiteY1" fmla="*/ 87406 h 84586"/>
                <a:gd name="connsiteX2" fmla="*/ 76128 w 70488"/>
                <a:gd name="connsiteY2" fmla="*/ 43703 h 8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88" h="84586">
                  <a:moveTo>
                    <a:pt x="0" y="0"/>
                  </a:moveTo>
                  <a:lnTo>
                    <a:pt x="0" y="87406"/>
                  </a:lnTo>
                  <a:lnTo>
                    <a:pt x="76128" y="43703"/>
                  </a:lnTo>
                  <a:close/>
                </a:path>
              </a:pathLst>
            </a:custGeom>
            <a:noFill/>
            <a:ln w="1040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cxnSp>
        <p:nvCxnSpPr>
          <p:cNvPr id="45" name="Google Shape;1137;p52">
            <a:extLst>
              <a:ext uri="{FF2B5EF4-FFF2-40B4-BE49-F238E27FC236}">
                <a16:creationId xmlns:a16="http://schemas.microsoft.com/office/drawing/2014/main" id="{17DD8694-0674-46D1-BA40-B576C918DCB5}"/>
              </a:ext>
            </a:extLst>
          </p:cNvPr>
          <p:cNvCxnSpPr/>
          <p:nvPr/>
        </p:nvCxnSpPr>
        <p:spPr>
          <a:xfrm rot="10800000">
            <a:off x="1837890" y="1817841"/>
            <a:ext cx="0" cy="1197790"/>
          </a:xfrm>
          <a:prstGeom prst="straightConnector1">
            <a:avLst/>
          </a:prstGeom>
          <a:noFill/>
          <a:ln w="22225" cap="flat" cmpd="sng">
            <a:solidFill>
              <a:srgbClr val="9D9D9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1138;p52">
            <a:extLst>
              <a:ext uri="{FF2B5EF4-FFF2-40B4-BE49-F238E27FC236}">
                <a16:creationId xmlns:a16="http://schemas.microsoft.com/office/drawing/2014/main" id="{94249ACA-3732-4D61-BF00-850BC3C47558}"/>
              </a:ext>
            </a:extLst>
          </p:cNvPr>
          <p:cNvCxnSpPr/>
          <p:nvPr/>
        </p:nvCxnSpPr>
        <p:spPr>
          <a:xfrm rot="10800000">
            <a:off x="1837890" y="1809035"/>
            <a:ext cx="0" cy="1707884"/>
          </a:xfrm>
          <a:prstGeom prst="straightConnector1">
            <a:avLst/>
          </a:prstGeom>
          <a:noFill/>
          <a:ln w="12700" cap="rnd" cmpd="sng">
            <a:solidFill>
              <a:srgbClr val="00E29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" name="Google Shape;1139;p52">
            <a:extLst>
              <a:ext uri="{FF2B5EF4-FFF2-40B4-BE49-F238E27FC236}">
                <a16:creationId xmlns:a16="http://schemas.microsoft.com/office/drawing/2014/main" id="{D5BF170A-EBD8-4F54-90DF-70A12F8AF380}"/>
              </a:ext>
            </a:extLst>
          </p:cNvPr>
          <p:cNvCxnSpPr/>
          <p:nvPr/>
        </p:nvCxnSpPr>
        <p:spPr>
          <a:xfrm rot="10800000">
            <a:off x="898229" y="1817841"/>
            <a:ext cx="0" cy="1197790"/>
          </a:xfrm>
          <a:prstGeom prst="straightConnector1">
            <a:avLst/>
          </a:prstGeom>
          <a:noFill/>
          <a:ln w="12700" cap="flat" cmpd="sng">
            <a:solidFill>
              <a:schemeClr val="bg1">
                <a:alpha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1140;p52">
            <a:extLst>
              <a:ext uri="{FF2B5EF4-FFF2-40B4-BE49-F238E27FC236}">
                <a16:creationId xmlns:a16="http://schemas.microsoft.com/office/drawing/2014/main" id="{0E176912-6C40-4AEF-8FF5-5FC295E3084A}"/>
              </a:ext>
            </a:extLst>
          </p:cNvPr>
          <p:cNvCxnSpPr/>
          <p:nvPr/>
        </p:nvCxnSpPr>
        <p:spPr>
          <a:xfrm rot="10800000">
            <a:off x="1367332" y="1817841"/>
            <a:ext cx="0" cy="1197790"/>
          </a:xfrm>
          <a:prstGeom prst="straightConnector1">
            <a:avLst/>
          </a:prstGeom>
          <a:noFill/>
          <a:ln w="12700" cap="flat" cmpd="sng">
            <a:solidFill>
              <a:schemeClr val="bg1">
                <a:alpha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" name="Google Shape;1141;p52">
            <a:extLst>
              <a:ext uri="{FF2B5EF4-FFF2-40B4-BE49-F238E27FC236}">
                <a16:creationId xmlns:a16="http://schemas.microsoft.com/office/drawing/2014/main" id="{03EE9699-C61A-45E9-AB1F-3BD2CE365821}"/>
              </a:ext>
            </a:extLst>
          </p:cNvPr>
          <p:cNvSpPr/>
          <p:nvPr/>
        </p:nvSpPr>
        <p:spPr>
          <a:xfrm rot="10800000">
            <a:off x="5333302" y="3744183"/>
            <a:ext cx="1524688" cy="104848"/>
          </a:xfrm>
          <a:prstGeom prst="triangle">
            <a:avLst>
              <a:gd name="adj" fmla="val 50000"/>
            </a:avLst>
          </a:prstGeom>
          <a:gradFill>
            <a:gsLst>
              <a:gs pos="100000">
                <a:srgbClr val="BFBFBF"/>
              </a:gs>
              <a:gs pos="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68575" tIns="34275" rIns="34275" bIns="6857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" name="Google Shape;1142;p52">
            <a:extLst>
              <a:ext uri="{FF2B5EF4-FFF2-40B4-BE49-F238E27FC236}">
                <a16:creationId xmlns:a16="http://schemas.microsoft.com/office/drawing/2014/main" id="{955AB5B7-F1B5-4C86-AB03-0AFE3142DB00}"/>
              </a:ext>
            </a:extLst>
          </p:cNvPr>
          <p:cNvSpPr/>
          <p:nvPr/>
        </p:nvSpPr>
        <p:spPr>
          <a:xfrm>
            <a:off x="5062064" y="3467005"/>
            <a:ext cx="2067158" cy="2748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900" kern="0" dirty="0">
                <a:solidFill>
                  <a:schemeClr val="bg1"/>
                </a:solidFill>
                <a:latin typeface="Tahoma"/>
                <a:cs typeface="Tahoma"/>
                <a:sym typeface="Tahoma"/>
              </a:rPr>
              <a:t>압축 및 중복제거 데이터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51" name="Google Shape;1143;p52">
            <a:extLst>
              <a:ext uri="{FF2B5EF4-FFF2-40B4-BE49-F238E27FC236}">
                <a16:creationId xmlns:a16="http://schemas.microsoft.com/office/drawing/2014/main" id="{954C8799-D049-4890-AADD-CFF289BB2E58}"/>
              </a:ext>
            </a:extLst>
          </p:cNvPr>
          <p:cNvSpPr txBox="1"/>
          <p:nvPr/>
        </p:nvSpPr>
        <p:spPr>
          <a:xfrm>
            <a:off x="2978487" y="3304334"/>
            <a:ext cx="174440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Tahoma"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vPower</a:t>
            </a:r>
            <a:r>
              <a:rPr kumimoji="0" lang="en-US" sz="900" b="0" i="0" u="none" strike="noStrike" kern="0" cap="none" spc="0" normalizeH="0" baseline="3000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®</a:t>
            </a:r>
            <a:endParaRPr kumimoji="0" sz="900" b="0" i="0" u="none" strike="noStrike" kern="0" cap="none" spc="0" normalizeH="0" baseline="3000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" name="Google Shape;1144;p52">
            <a:extLst>
              <a:ext uri="{FF2B5EF4-FFF2-40B4-BE49-F238E27FC236}">
                <a16:creationId xmlns:a16="http://schemas.microsoft.com/office/drawing/2014/main" id="{1BC7DFE6-FDC2-4FF7-8008-F7DE02F938C3}"/>
              </a:ext>
            </a:extLst>
          </p:cNvPr>
          <p:cNvSpPr txBox="1"/>
          <p:nvPr/>
        </p:nvSpPr>
        <p:spPr>
          <a:xfrm>
            <a:off x="5248276" y="4416108"/>
            <a:ext cx="17051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백업 및 복제 저장소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53" name="Google Shape;1145;p52">
            <a:extLst>
              <a:ext uri="{FF2B5EF4-FFF2-40B4-BE49-F238E27FC236}">
                <a16:creationId xmlns:a16="http://schemas.microsoft.com/office/drawing/2014/main" id="{E60857BF-019F-448E-AC1B-B6A0BD9CF34C}"/>
              </a:ext>
            </a:extLst>
          </p:cNvPr>
          <p:cNvSpPr txBox="1"/>
          <p:nvPr/>
        </p:nvSpPr>
        <p:spPr>
          <a:xfrm>
            <a:off x="354808" y="4426533"/>
            <a:ext cx="20321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운영 스토리지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54" name="Google Shape;1146;p52">
            <a:extLst>
              <a:ext uri="{FF2B5EF4-FFF2-40B4-BE49-F238E27FC236}">
                <a16:creationId xmlns:a16="http://schemas.microsoft.com/office/drawing/2014/main" id="{06839BE9-2DC2-4922-AE88-B62BFFAFA59B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6586" y="2638656"/>
            <a:ext cx="1139623" cy="329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147;p52">
            <a:extLst>
              <a:ext uri="{FF2B5EF4-FFF2-40B4-BE49-F238E27FC236}">
                <a16:creationId xmlns:a16="http://schemas.microsoft.com/office/drawing/2014/main" id="{410FEAC2-F359-47F7-A5A6-A7026CC12320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621" y="3856176"/>
            <a:ext cx="461073" cy="570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1149;p52">
            <a:extLst>
              <a:ext uri="{FF2B5EF4-FFF2-40B4-BE49-F238E27FC236}">
                <a16:creationId xmlns:a16="http://schemas.microsoft.com/office/drawing/2014/main" id="{ACC4406C-8238-44D4-9D50-CD3034F2655D}"/>
              </a:ext>
            </a:extLst>
          </p:cNvPr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5107" y="3856176"/>
            <a:ext cx="461073" cy="57085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1160;p52">
            <a:extLst>
              <a:ext uri="{FF2B5EF4-FFF2-40B4-BE49-F238E27FC236}">
                <a16:creationId xmlns:a16="http://schemas.microsoft.com/office/drawing/2014/main" id="{80CDA645-DAAC-42B4-8EBC-0BE2CB66D77E}"/>
              </a:ext>
            </a:extLst>
          </p:cNvPr>
          <p:cNvSpPr/>
          <p:nvPr/>
        </p:nvSpPr>
        <p:spPr>
          <a:xfrm rot="10800000">
            <a:off x="843128" y="3016483"/>
            <a:ext cx="1060330" cy="851021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BFBFBF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68575" tIns="34275" rIns="34275" bIns="6857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Tahoma"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" name="Google Shape;1161;p52">
            <a:extLst>
              <a:ext uri="{FF2B5EF4-FFF2-40B4-BE49-F238E27FC236}">
                <a16:creationId xmlns:a16="http://schemas.microsoft.com/office/drawing/2014/main" id="{7BA605D5-AD30-4487-B5C7-00B35C363CA4}"/>
              </a:ext>
            </a:extLst>
          </p:cNvPr>
          <p:cNvSpPr txBox="1"/>
          <p:nvPr/>
        </p:nvSpPr>
        <p:spPr>
          <a:xfrm>
            <a:off x="2874321" y="3902496"/>
            <a:ext cx="1952735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 typeface="Tahoma"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온라인 마이그레이션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pic>
        <p:nvPicPr>
          <p:cNvPr id="60" name="Google Shape;1162;p52">
            <a:extLst>
              <a:ext uri="{FF2B5EF4-FFF2-40B4-BE49-F238E27FC236}">
                <a16:creationId xmlns:a16="http://schemas.microsoft.com/office/drawing/2014/main" id="{DD59AED0-D681-41DB-8ADA-4BC1DAF1E3E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8622" y="1697832"/>
            <a:ext cx="211140" cy="2078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1163;p52">
            <a:extLst>
              <a:ext uri="{FF2B5EF4-FFF2-40B4-BE49-F238E27FC236}">
                <a16:creationId xmlns:a16="http://schemas.microsoft.com/office/drawing/2014/main" id="{55DA4B96-CCCA-44A6-80DF-D24C670E1DCC}"/>
              </a:ext>
            </a:extLst>
          </p:cNvPr>
          <p:cNvGrpSpPr/>
          <p:nvPr/>
        </p:nvGrpSpPr>
        <p:grpSpPr>
          <a:xfrm>
            <a:off x="3268216" y="1545629"/>
            <a:ext cx="1288302" cy="1234440"/>
            <a:chOff x="4143577" y="1317535"/>
            <a:chExt cx="1288302" cy="1234440"/>
          </a:xfrm>
        </p:grpSpPr>
        <p:sp>
          <p:nvSpPr>
            <p:cNvPr id="62" name="Google Shape;1164;p52">
              <a:extLst>
                <a:ext uri="{FF2B5EF4-FFF2-40B4-BE49-F238E27FC236}">
                  <a16:creationId xmlns:a16="http://schemas.microsoft.com/office/drawing/2014/main" id="{F60FF577-FBCC-4ECA-B9F4-1584532844F0}"/>
                </a:ext>
              </a:extLst>
            </p:cNvPr>
            <p:cNvSpPr txBox="1"/>
            <p:nvPr/>
          </p:nvSpPr>
          <p:spPr>
            <a:xfrm>
              <a:off x="4143577" y="1517115"/>
              <a:ext cx="1288302" cy="407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Tahoma"/>
                <a:buNone/>
                <a:tabLst/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latin typeface="Tahoma"/>
                  <a:cs typeface="Tahoma"/>
                  <a:sym typeface="Tahoma"/>
                </a:rPr>
                <a:t>수분 이내 </a:t>
              </a:r>
              <a:r>
                <a:rPr lang="en-US" altLang="ko-KR" sz="900" kern="0" dirty="0">
                  <a:solidFill>
                    <a:schemeClr val="bg1"/>
                  </a:solidFill>
                  <a:latin typeface="Tahoma"/>
                  <a:cs typeface="Tahoma"/>
                  <a:sym typeface="Tahoma"/>
                </a:rPr>
                <a:t>VM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 typeface="Tahoma"/>
                <a:buNone/>
                <a:tabLst/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latin typeface="Tahoma"/>
                  <a:cs typeface="Tahoma"/>
                  <a:sym typeface="Tahoma"/>
                </a:rPr>
                <a:t>즉시 가동</a:t>
              </a:r>
              <a:r>
                <a:rPr lang="en-US" altLang="ko-KR" sz="900" kern="0" dirty="0">
                  <a:solidFill>
                    <a:schemeClr val="bg1"/>
                  </a:solidFill>
                  <a:latin typeface="Tahoma"/>
                  <a:cs typeface="Tahoma"/>
                  <a:sym typeface="Tahoma"/>
                </a:rPr>
                <a:t>!!!</a:t>
              </a:r>
              <a:endParaRPr kumimoji="0" sz="9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cs typeface="Tahoma" panose="020B0604030504040204" pitchFamily="34" charset="0"/>
                <a:sym typeface="Arial"/>
              </a:endParaRPr>
            </a:p>
          </p:txBody>
        </p:sp>
        <p:sp>
          <p:nvSpPr>
            <p:cNvPr id="64" name="Google Shape;1166;p52">
              <a:extLst>
                <a:ext uri="{FF2B5EF4-FFF2-40B4-BE49-F238E27FC236}">
                  <a16:creationId xmlns:a16="http://schemas.microsoft.com/office/drawing/2014/main" id="{B22B9DC1-B31C-476B-B33A-21F24D1DBFA0}"/>
                </a:ext>
              </a:extLst>
            </p:cNvPr>
            <p:cNvSpPr/>
            <p:nvPr/>
          </p:nvSpPr>
          <p:spPr>
            <a:xfrm>
              <a:off x="4170508" y="1317535"/>
              <a:ext cx="1234440" cy="1234440"/>
            </a:xfrm>
            <a:prstGeom prst="roundRect">
              <a:avLst>
                <a:gd name="adj" fmla="val 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45700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Tahoma"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cxnSp>
        <p:nvCxnSpPr>
          <p:cNvPr id="66" name="Google Shape;1168;p52">
            <a:extLst>
              <a:ext uri="{FF2B5EF4-FFF2-40B4-BE49-F238E27FC236}">
                <a16:creationId xmlns:a16="http://schemas.microsoft.com/office/drawing/2014/main" id="{E20AD52D-BDB2-47C8-A795-2B45AE8AAE13}"/>
              </a:ext>
            </a:extLst>
          </p:cNvPr>
          <p:cNvCxnSpPr>
            <a:stCxn id="56" idx="1"/>
          </p:cNvCxnSpPr>
          <p:nvPr/>
        </p:nvCxnSpPr>
        <p:spPr>
          <a:xfrm flipH="1">
            <a:off x="1708815" y="4141602"/>
            <a:ext cx="4107000" cy="6300"/>
          </a:xfrm>
          <a:prstGeom prst="straightConnector1">
            <a:avLst/>
          </a:prstGeom>
          <a:noFill/>
          <a:ln w="12700" cap="flat" cmpd="sng">
            <a:solidFill>
              <a:schemeClr val="bg1">
                <a:alpha val="40000"/>
              </a:schemeClr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1169;p52">
            <a:extLst>
              <a:ext uri="{FF2B5EF4-FFF2-40B4-BE49-F238E27FC236}">
                <a16:creationId xmlns:a16="http://schemas.microsoft.com/office/drawing/2014/main" id="{D3177C6C-680A-41C7-A321-25DECFD0A127}"/>
              </a:ext>
            </a:extLst>
          </p:cNvPr>
          <p:cNvCxnSpPr/>
          <p:nvPr/>
        </p:nvCxnSpPr>
        <p:spPr>
          <a:xfrm rot="10800000">
            <a:off x="1837890" y="3516919"/>
            <a:ext cx="3479321" cy="0"/>
          </a:xfrm>
          <a:prstGeom prst="straightConnector1">
            <a:avLst/>
          </a:prstGeom>
          <a:noFill/>
          <a:ln w="12700" cap="rnd" cmpd="sng">
            <a:solidFill>
              <a:srgbClr val="00E296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2" name="Picture 2">
            <a:extLst>
              <a:ext uri="{FF2B5EF4-FFF2-40B4-BE49-F238E27FC236}">
                <a16:creationId xmlns:a16="http://schemas.microsoft.com/office/drawing/2014/main" id="{90DAD0E6-3B2C-4F43-973A-4D042975B9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68" y="2052255"/>
            <a:ext cx="1366442" cy="783205"/>
          </a:xfrm>
          <a:prstGeom prst="rect">
            <a:avLst/>
          </a:prstGeom>
        </p:spPr>
      </p:pic>
      <p:pic>
        <p:nvPicPr>
          <p:cNvPr id="73" name="Google Shape;1148;p52">
            <a:extLst>
              <a:ext uri="{FF2B5EF4-FFF2-40B4-BE49-F238E27FC236}">
                <a16:creationId xmlns:a16="http://schemas.microsoft.com/office/drawing/2014/main" id="{11D4589C-AB3E-4315-8C58-166C11E59FE2}"/>
              </a:ext>
            </a:extLst>
          </p:cNvPr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0350" y="2692666"/>
            <a:ext cx="1139623" cy="32989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C296CF8-0086-4213-9FC8-1E348B5A49A3}"/>
              </a:ext>
            </a:extLst>
          </p:cNvPr>
          <p:cNvSpPr/>
          <p:nvPr/>
        </p:nvSpPr>
        <p:spPr bwMode="auto">
          <a:xfrm>
            <a:off x="5340340" y="2977211"/>
            <a:ext cx="1517650" cy="758309"/>
          </a:xfrm>
          <a:prstGeom prst="rect">
            <a:avLst/>
          </a:prstGeom>
          <a:noFill/>
          <a:ln w="19050">
            <a:solidFill>
              <a:schemeClr val="bg1">
                <a:alpha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6" name="Graphic 73">
            <a:extLst>
              <a:ext uri="{FF2B5EF4-FFF2-40B4-BE49-F238E27FC236}">
                <a16:creationId xmlns:a16="http://schemas.microsoft.com/office/drawing/2014/main" id="{97A6772D-6DF1-4204-AC74-0A94E797875D}"/>
              </a:ext>
            </a:extLst>
          </p:cNvPr>
          <p:cNvGrpSpPr/>
          <p:nvPr/>
        </p:nvGrpSpPr>
        <p:grpSpPr>
          <a:xfrm>
            <a:off x="5953933" y="3002129"/>
            <a:ext cx="336896" cy="469248"/>
            <a:chOff x="6783929" y="3002129"/>
            <a:chExt cx="336896" cy="469248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CE347A3-7EF0-44E4-8A35-91AB2D9C29B8}"/>
                </a:ext>
              </a:extLst>
            </p:cNvPr>
            <p:cNvSpPr/>
            <p:nvPr/>
          </p:nvSpPr>
          <p:spPr>
            <a:xfrm>
              <a:off x="6783929" y="3002129"/>
              <a:ext cx="336896" cy="469248"/>
            </a:xfrm>
            <a:custGeom>
              <a:avLst/>
              <a:gdLst>
                <a:gd name="connsiteX0" fmla="*/ 340506 w 336896"/>
                <a:gd name="connsiteY0" fmla="*/ 85427 h 469248"/>
                <a:gd name="connsiteX1" fmla="*/ 340506 w 336896"/>
                <a:gd name="connsiteY1" fmla="*/ 471654 h 469248"/>
                <a:gd name="connsiteX2" fmla="*/ 0 w 336896"/>
                <a:gd name="connsiteY2" fmla="*/ 471654 h 469248"/>
                <a:gd name="connsiteX3" fmla="*/ 0 w 336896"/>
                <a:gd name="connsiteY3" fmla="*/ 0 h 469248"/>
                <a:gd name="connsiteX4" fmla="*/ 257485 w 336896"/>
                <a:gd name="connsiteY4" fmla="*/ 0 h 46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896" h="469248">
                  <a:moveTo>
                    <a:pt x="340506" y="85427"/>
                  </a:moveTo>
                  <a:lnTo>
                    <a:pt x="340506" y="471654"/>
                  </a:lnTo>
                  <a:lnTo>
                    <a:pt x="0" y="471654"/>
                  </a:lnTo>
                  <a:lnTo>
                    <a:pt x="0" y="0"/>
                  </a:lnTo>
                  <a:lnTo>
                    <a:pt x="257485" y="0"/>
                  </a:lnTo>
                  <a:close/>
                </a:path>
              </a:pathLst>
            </a:custGeom>
            <a:solidFill>
              <a:schemeClr val="bg1"/>
            </a:solidFill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E4CAA73-4A84-4646-8332-988E6522672B}"/>
                </a:ext>
              </a:extLst>
            </p:cNvPr>
            <p:cNvSpPr/>
            <p:nvPr/>
          </p:nvSpPr>
          <p:spPr>
            <a:xfrm>
              <a:off x="7032991" y="3032209"/>
              <a:ext cx="60160" cy="60160"/>
            </a:xfrm>
            <a:custGeom>
              <a:avLst/>
              <a:gdLst>
                <a:gd name="connsiteX0" fmla="*/ 63770 w 60160"/>
                <a:gd name="connsiteY0" fmla="*/ 64973 h 60160"/>
                <a:gd name="connsiteX1" fmla="*/ 0 w 60160"/>
                <a:gd name="connsiteY1" fmla="*/ 64973 h 60160"/>
                <a:gd name="connsiteX2" fmla="*/ 0 w 60160"/>
                <a:gd name="connsiteY2" fmla="*/ 0 h 60160"/>
                <a:gd name="connsiteX3" fmla="*/ 63770 w 60160"/>
                <a:gd name="connsiteY3" fmla="*/ 64973 h 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160" h="60160">
                  <a:moveTo>
                    <a:pt x="63770" y="64973"/>
                  </a:moveTo>
                  <a:lnTo>
                    <a:pt x="0" y="64973"/>
                  </a:lnTo>
                  <a:lnTo>
                    <a:pt x="0" y="0"/>
                  </a:lnTo>
                  <a:cubicBezTo>
                    <a:pt x="0" y="0"/>
                    <a:pt x="64973" y="64973"/>
                    <a:pt x="63770" y="64973"/>
                  </a:cubicBezTo>
                  <a:close/>
                </a:path>
              </a:pathLst>
            </a:custGeom>
            <a:solidFill>
              <a:srgbClr val="003738"/>
            </a:solidFill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93F788A-DF19-4589-AAC6-E2688B720284}"/>
                </a:ext>
              </a:extLst>
            </p:cNvPr>
            <p:cNvSpPr/>
            <p:nvPr/>
          </p:nvSpPr>
          <p:spPr>
            <a:xfrm>
              <a:off x="6850105" y="3228331"/>
              <a:ext cx="60160" cy="60160"/>
            </a:xfrm>
            <a:custGeom>
              <a:avLst/>
              <a:gdLst>
                <a:gd name="connsiteX0" fmla="*/ 14438 w 60160"/>
                <a:gd name="connsiteY0" fmla="*/ 61363 h 60160"/>
                <a:gd name="connsiteX1" fmla="*/ 60160 w 60160"/>
                <a:gd name="connsiteY1" fmla="*/ 18048 h 60160"/>
                <a:gd name="connsiteX2" fmla="*/ 0 w 60160"/>
                <a:gd name="connsiteY2" fmla="*/ 0 h 6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160" h="60160">
                  <a:moveTo>
                    <a:pt x="14438" y="61363"/>
                  </a:moveTo>
                  <a:lnTo>
                    <a:pt x="60160" y="180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738"/>
            </a:solidFill>
            <a:ln w="119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296253B-04FE-4064-9116-CDFEA36F0B40}"/>
                </a:ext>
              </a:extLst>
            </p:cNvPr>
            <p:cNvSpPr/>
            <p:nvPr/>
          </p:nvSpPr>
          <p:spPr>
            <a:xfrm>
              <a:off x="6871763" y="3186219"/>
              <a:ext cx="180480" cy="180480"/>
            </a:xfrm>
            <a:custGeom>
              <a:avLst/>
              <a:gdLst>
                <a:gd name="connsiteX0" fmla="*/ 0 w 180480"/>
                <a:gd name="connsiteY0" fmla="*/ 64973 h 180480"/>
                <a:gd name="connsiteX1" fmla="*/ 91443 w 180480"/>
                <a:gd name="connsiteY1" fmla="*/ 0 h 180480"/>
                <a:gd name="connsiteX2" fmla="*/ 187699 w 180480"/>
                <a:gd name="connsiteY2" fmla="*/ 96256 h 180480"/>
                <a:gd name="connsiteX3" fmla="*/ 91443 w 180480"/>
                <a:gd name="connsiteY3" fmla="*/ 192512 h 180480"/>
                <a:gd name="connsiteX4" fmla="*/ 21658 w 180480"/>
                <a:gd name="connsiteY4" fmla="*/ 162432 h 18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480" h="180480">
                  <a:moveTo>
                    <a:pt x="0" y="64973"/>
                  </a:moveTo>
                  <a:cubicBezTo>
                    <a:pt x="13235" y="26470"/>
                    <a:pt x="50534" y="0"/>
                    <a:pt x="91443" y="0"/>
                  </a:cubicBezTo>
                  <a:cubicBezTo>
                    <a:pt x="144384" y="0"/>
                    <a:pt x="187699" y="43315"/>
                    <a:pt x="187699" y="96256"/>
                  </a:cubicBezTo>
                  <a:cubicBezTo>
                    <a:pt x="187699" y="149197"/>
                    <a:pt x="144384" y="192512"/>
                    <a:pt x="91443" y="192512"/>
                  </a:cubicBezTo>
                  <a:cubicBezTo>
                    <a:pt x="64973" y="192512"/>
                    <a:pt x="39706" y="181683"/>
                    <a:pt x="21658" y="162432"/>
                  </a:cubicBezTo>
                </a:path>
              </a:pathLst>
            </a:custGeom>
            <a:noFill/>
            <a:ln w="8930" cap="flat">
              <a:solidFill>
                <a:srgbClr val="00373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1" name="Google Shape;1150;p52">
            <a:extLst>
              <a:ext uri="{FF2B5EF4-FFF2-40B4-BE49-F238E27FC236}">
                <a16:creationId xmlns:a16="http://schemas.microsoft.com/office/drawing/2014/main" id="{470EC910-BA6D-4E13-94E0-D62149C938E0}"/>
              </a:ext>
            </a:extLst>
          </p:cNvPr>
          <p:cNvGrpSpPr/>
          <p:nvPr/>
        </p:nvGrpSpPr>
        <p:grpSpPr>
          <a:xfrm>
            <a:off x="702459" y="1414308"/>
            <a:ext cx="493414" cy="493414"/>
            <a:chOff x="1532455" y="1414308"/>
            <a:chExt cx="493414" cy="493414"/>
          </a:xfrm>
          <a:noFill/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E25826-7B72-47E8-8ACE-EC2A8C25D575}"/>
                </a:ext>
              </a:extLst>
            </p:cNvPr>
            <p:cNvSpPr/>
            <p:nvPr/>
          </p:nvSpPr>
          <p:spPr>
            <a:xfrm>
              <a:off x="1531045" y="1414308"/>
              <a:ext cx="394731" cy="394731"/>
            </a:xfrm>
            <a:custGeom>
              <a:avLst/>
              <a:gdLst>
                <a:gd name="connsiteX0" fmla="*/ 397551 w 394731"/>
                <a:gd name="connsiteY0" fmla="*/ 398960 h 394731"/>
                <a:gd name="connsiteX1" fmla="*/ 0 w 394731"/>
                <a:gd name="connsiteY1" fmla="*/ 397551 h 394731"/>
                <a:gd name="connsiteX2" fmla="*/ 1410 w 394731"/>
                <a:gd name="connsiteY2" fmla="*/ 0 h 394731"/>
                <a:gd name="connsiteX3" fmla="*/ 398960 w 394731"/>
                <a:gd name="connsiteY3" fmla="*/ 1410 h 394731"/>
                <a:gd name="connsiteX4" fmla="*/ 397551 w 394731"/>
                <a:gd name="connsiteY4" fmla="*/ 398960 h 39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731" h="394731">
                  <a:moveTo>
                    <a:pt x="397551" y="398960"/>
                  </a:moveTo>
                  <a:lnTo>
                    <a:pt x="0" y="397551"/>
                  </a:lnTo>
                  <a:lnTo>
                    <a:pt x="1410" y="0"/>
                  </a:lnTo>
                  <a:lnTo>
                    <a:pt x="398960" y="1410"/>
                  </a:lnTo>
                  <a:lnTo>
                    <a:pt x="397551" y="398960"/>
                  </a:lnTo>
                  <a:close/>
                </a:path>
              </a:pathLst>
            </a:custGeom>
            <a:solidFill>
              <a:schemeClr val="bg1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AD395D-DBD3-4710-A773-4A0CDDB14F36}"/>
                </a:ext>
              </a:extLst>
            </p:cNvPr>
            <p:cNvSpPr/>
            <p:nvPr/>
          </p:nvSpPr>
          <p:spPr>
            <a:xfrm>
              <a:off x="1612811" y="1555283"/>
              <a:ext cx="98683" cy="112780"/>
            </a:xfrm>
            <a:custGeom>
              <a:avLst/>
              <a:gdLst>
                <a:gd name="connsiteX0" fmla="*/ 35244 w 98682"/>
                <a:gd name="connsiteY0" fmla="*/ 115600 h 112780"/>
                <a:gd name="connsiteX1" fmla="*/ 0 w 98682"/>
                <a:gd name="connsiteY1" fmla="*/ 0 h 112780"/>
                <a:gd name="connsiteX2" fmla="*/ 28195 w 98682"/>
                <a:gd name="connsiteY2" fmla="*/ 0 h 112780"/>
                <a:gd name="connsiteX3" fmla="*/ 40883 w 98682"/>
                <a:gd name="connsiteY3" fmla="*/ 49341 h 112780"/>
                <a:gd name="connsiteX4" fmla="*/ 50751 w 98682"/>
                <a:gd name="connsiteY4" fmla="*/ 90224 h 112780"/>
                <a:gd name="connsiteX5" fmla="*/ 50751 w 98682"/>
                <a:gd name="connsiteY5" fmla="*/ 90224 h 112780"/>
                <a:gd name="connsiteX6" fmla="*/ 60619 w 98682"/>
                <a:gd name="connsiteY6" fmla="*/ 49341 h 112780"/>
                <a:gd name="connsiteX7" fmla="*/ 74717 w 98682"/>
                <a:gd name="connsiteY7" fmla="*/ 0 h 112780"/>
                <a:gd name="connsiteX8" fmla="*/ 101502 w 98682"/>
                <a:gd name="connsiteY8" fmla="*/ 0 h 112780"/>
                <a:gd name="connsiteX9" fmla="*/ 63439 w 98682"/>
                <a:gd name="connsiteY9" fmla="*/ 115600 h 112780"/>
                <a:gd name="connsiteX10" fmla="*/ 35244 w 98682"/>
                <a:gd name="connsiteY10" fmla="*/ 115600 h 11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682" h="112780">
                  <a:moveTo>
                    <a:pt x="35244" y="115600"/>
                  </a:moveTo>
                  <a:lnTo>
                    <a:pt x="0" y="0"/>
                  </a:lnTo>
                  <a:lnTo>
                    <a:pt x="28195" y="0"/>
                  </a:lnTo>
                  <a:lnTo>
                    <a:pt x="40883" y="49341"/>
                  </a:lnTo>
                  <a:cubicBezTo>
                    <a:pt x="45112" y="63439"/>
                    <a:pt x="47932" y="77536"/>
                    <a:pt x="50751" y="90224"/>
                  </a:cubicBezTo>
                  <a:lnTo>
                    <a:pt x="50751" y="90224"/>
                  </a:lnTo>
                  <a:cubicBezTo>
                    <a:pt x="53571" y="77536"/>
                    <a:pt x="57800" y="62029"/>
                    <a:pt x="60619" y="49341"/>
                  </a:cubicBezTo>
                  <a:lnTo>
                    <a:pt x="74717" y="0"/>
                  </a:lnTo>
                  <a:lnTo>
                    <a:pt x="101502" y="0"/>
                  </a:lnTo>
                  <a:lnTo>
                    <a:pt x="63439" y="115600"/>
                  </a:lnTo>
                  <a:lnTo>
                    <a:pt x="35244" y="115600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946545D-CD30-4B7B-8D9A-16C37A2FA432}"/>
                </a:ext>
              </a:extLst>
            </p:cNvPr>
            <p:cNvSpPr/>
            <p:nvPr/>
          </p:nvSpPr>
          <p:spPr>
            <a:xfrm>
              <a:off x="1724182" y="1555283"/>
              <a:ext cx="112780" cy="112780"/>
            </a:xfrm>
            <a:custGeom>
              <a:avLst/>
              <a:gdLst>
                <a:gd name="connsiteX0" fmla="*/ 97273 w 112780"/>
                <a:gd name="connsiteY0" fmla="*/ 73307 h 112780"/>
                <a:gd name="connsiteX1" fmla="*/ 95863 w 112780"/>
                <a:gd name="connsiteY1" fmla="*/ 26785 h 112780"/>
                <a:gd name="connsiteX2" fmla="*/ 95863 w 112780"/>
                <a:gd name="connsiteY2" fmla="*/ 26785 h 112780"/>
                <a:gd name="connsiteX3" fmla="*/ 83176 w 112780"/>
                <a:gd name="connsiteY3" fmla="*/ 71897 h 112780"/>
                <a:gd name="connsiteX4" fmla="*/ 69078 w 112780"/>
                <a:gd name="connsiteY4" fmla="*/ 117010 h 112780"/>
                <a:gd name="connsiteX5" fmla="*/ 49341 w 112780"/>
                <a:gd name="connsiteY5" fmla="*/ 117010 h 112780"/>
                <a:gd name="connsiteX6" fmla="*/ 38063 w 112780"/>
                <a:gd name="connsiteY6" fmla="*/ 71897 h 112780"/>
                <a:gd name="connsiteX7" fmla="*/ 28195 w 112780"/>
                <a:gd name="connsiteY7" fmla="*/ 26785 h 112780"/>
                <a:gd name="connsiteX8" fmla="*/ 28195 w 112780"/>
                <a:gd name="connsiteY8" fmla="*/ 26785 h 112780"/>
                <a:gd name="connsiteX9" fmla="*/ 26785 w 112780"/>
                <a:gd name="connsiteY9" fmla="*/ 73307 h 112780"/>
                <a:gd name="connsiteX10" fmla="*/ 23966 w 112780"/>
                <a:gd name="connsiteY10" fmla="*/ 115600 h 112780"/>
                <a:gd name="connsiteX11" fmla="*/ 0 w 112780"/>
                <a:gd name="connsiteY11" fmla="*/ 115600 h 112780"/>
                <a:gd name="connsiteX12" fmla="*/ 7049 w 112780"/>
                <a:gd name="connsiteY12" fmla="*/ 0 h 112780"/>
                <a:gd name="connsiteX13" fmla="*/ 40883 w 112780"/>
                <a:gd name="connsiteY13" fmla="*/ 0 h 112780"/>
                <a:gd name="connsiteX14" fmla="*/ 52161 w 112780"/>
                <a:gd name="connsiteY14" fmla="*/ 36654 h 112780"/>
                <a:gd name="connsiteX15" fmla="*/ 62029 w 112780"/>
                <a:gd name="connsiteY15" fmla="*/ 76127 h 112780"/>
                <a:gd name="connsiteX16" fmla="*/ 62029 w 112780"/>
                <a:gd name="connsiteY16" fmla="*/ 76127 h 112780"/>
                <a:gd name="connsiteX17" fmla="*/ 73307 w 112780"/>
                <a:gd name="connsiteY17" fmla="*/ 36654 h 112780"/>
                <a:gd name="connsiteX18" fmla="*/ 84585 w 112780"/>
                <a:gd name="connsiteY18" fmla="*/ 0 h 112780"/>
                <a:gd name="connsiteX19" fmla="*/ 117010 w 112780"/>
                <a:gd name="connsiteY19" fmla="*/ 0 h 112780"/>
                <a:gd name="connsiteX20" fmla="*/ 122649 w 112780"/>
                <a:gd name="connsiteY20" fmla="*/ 115600 h 112780"/>
                <a:gd name="connsiteX21" fmla="*/ 98683 w 112780"/>
                <a:gd name="connsiteY21" fmla="*/ 115600 h 112780"/>
                <a:gd name="connsiteX22" fmla="*/ 97273 w 112780"/>
                <a:gd name="connsiteY22" fmla="*/ 73307 h 11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80" h="112780">
                  <a:moveTo>
                    <a:pt x="97273" y="73307"/>
                  </a:moveTo>
                  <a:cubicBezTo>
                    <a:pt x="97273" y="59210"/>
                    <a:pt x="95863" y="39473"/>
                    <a:pt x="95863" y="26785"/>
                  </a:cubicBezTo>
                  <a:lnTo>
                    <a:pt x="95863" y="26785"/>
                  </a:lnTo>
                  <a:cubicBezTo>
                    <a:pt x="91634" y="39473"/>
                    <a:pt x="87405" y="57800"/>
                    <a:pt x="83176" y="71897"/>
                  </a:cubicBezTo>
                  <a:lnTo>
                    <a:pt x="69078" y="117010"/>
                  </a:lnTo>
                  <a:lnTo>
                    <a:pt x="49341" y="117010"/>
                  </a:lnTo>
                  <a:lnTo>
                    <a:pt x="38063" y="71897"/>
                  </a:lnTo>
                  <a:cubicBezTo>
                    <a:pt x="35244" y="57800"/>
                    <a:pt x="31015" y="39473"/>
                    <a:pt x="28195" y="26785"/>
                  </a:cubicBezTo>
                  <a:lnTo>
                    <a:pt x="28195" y="26785"/>
                  </a:lnTo>
                  <a:cubicBezTo>
                    <a:pt x="28195" y="39473"/>
                    <a:pt x="26785" y="59210"/>
                    <a:pt x="26785" y="73307"/>
                  </a:cubicBezTo>
                  <a:lnTo>
                    <a:pt x="23966" y="115600"/>
                  </a:lnTo>
                  <a:lnTo>
                    <a:pt x="0" y="115600"/>
                  </a:lnTo>
                  <a:lnTo>
                    <a:pt x="7049" y="0"/>
                  </a:lnTo>
                  <a:lnTo>
                    <a:pt x="40883" y="0"/>
                  </a:lnTo>
                  <a:lnTo>
                    <a:pt x="52161" y="36654"/>
                  </a:lnTo>
                  <a:cubicBezTo>
                    <a:pt x="56390" y="49341"/>
                    <a:pt x="59210" y="63439"/>
                    <a:pt x="62029" y="76127"/>
                  </a:cubicBezTo>
                  <a:lnTo>
                    <a:pt x="62029" y="76127"/>
                  </a:lnTo>
                  <a:cubicBezTo>
                    <a:pt x="64849" y="63439"/>
                    <a:pt x="69078" y="49341"/>
                    <a:pt x="73307" y="36654"/>
                  </a:cubicBezTo>
                  <a:lnTo>
                    <a:pt x="84585" y="0"/>
                  </a:lnTo>
                  <a:lnTo>
                    <a:pt x="117010" y="0"/>
                  </a:lnTo>
                  <a:lnTo>
                    <a:pt x="122649" y="115600"/>
                  </a:lnTo>
                  <a:lnTo>
                    <a:pt x="98683" y="115600"/>
                  </a:lnTo>
                  <a:lnTo>
                    <a:pt x="97273" y="73307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E5EF2C9-E587-4310-A0C4-968DAA08DD51}"/>
                </a:ext>
              </a:extLst>
            </p:cNvPr>
            <p:cNvSpPr/>
            <p:nvPr/>
          </p:nvSpPr>
          <p:spPr>
            <a:xfrm>
              <a:off x="1825684" y="1711766"/>
              <a:ext cx="183268" cy="183268"/>
            </a:xfrm>
            <a:custGeom>
              <a:avLst/>
              <a:gdLst>
                <a:gd name="connsiteX0" fmla="*/ 191727 w 183268"/>
                <a:gd name="connsiteY0" fmla="*/ 95863 h 183268"/>
                <a:gd name="connsiteX1" fmla="*/ 95863 w 183268"/>
                <a:gd name="connsiteY1" fmla="*/ 191727 h 183268"/>
                <a:gd name="connsiteX2" fmla="*/ 0 w 183268"/>
                <a:gd name="connsiteY2" fmla="*/ 95863 h 183268"/>
                <a:gd name="connsiteX3" fmla="*/ 95863 w 183268"/>
                <a:gd name="connsiteY3" fmla="*/ 0 h 183268"/>
                <a:gd name="connsiteX4" fmla="*/ 191727 w 183268"/>
                <a:gd name="connsiteY4" fmla="*/ 95863 h 18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8" h="183268">
                  <a:moveTo>
                    <a:pt x="191727" y="95863"/>
                  </a:moveTo>
                  <a:cubicBezTo>
                    <a:pt x="191727" y="149434"/>
                    <a:pt x="149434" y="191727"/>
                    <a:pt x="95863" y="191727"/>
                  </a:cubicBezTo>
                  <a:cubicBezTo>
                    <a:pt x="42293" y="191727"/>
                    <a:pt x="0" y="149434"/>
                    <a:pt x="0" y="95863"/>
                  </a:cubicBezTo>
                  <a:cubicBezTo>
                    <a:pt x="0" y="42293"/>
                    <a:pt x="42293" y="0"/>
                    <a:pt x="95863" y="0"/>
                  </a:cubicBezTo>
                  <a:cubicBezTo>
                    <a:pt x="149434" y="0"/>
                    <a:pt x="191727" y="42293"/>
                    <a:pt x="191727" y="95863"/>
                  </a:cubicBezTo>
                  <a:close/>
                </a:path>
              </a:pathLst>
            </a:custGeom>
            <a:solidFill>
              <a:srgbClr val="DF8C42"/>
            </a:solidFill>
            <a:ln w="694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A4EE91F-B26F-4322-B01A-4C7822389618}"/>
                </a:ext>
              </a:extLst>
            </p:cNvPr>
            <p:cNvSpPr/>
            <p:nvPr/>
          </p:nvSpPr>
          <p:spPr>
            <a:xfrm>
              <a:off x="1891942" y="1762517"/>
              <a:ext cx="70488" cy="84585"/>
            </a:xfrm>
            <a:custGeom>
              <a:avLst/>
              <a:gdLst>
                <a:gd name="connsiteX0" fmla="*/ 0 w 70487"/>
                <a:gd name="connsiteY0" fmla="*/ 0 h 84585"/>
                <a:gd name="connsiteX1" fmla="*/ 0 w 70487"/>
                <a:gd name="connsiteY1" fmla="*/ 87405 h 84585"/>
                <a:gd name="connsiteX2" fmla="*/ 76127 w 70487"/>
                <a:gd name="connsiteY2" fmla="*/ 43702 h 8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87" h="84585">
                  <a:moveTo>
                    <a:pt x="0" y="0"/>
                  </a:moveTo>
                  <a:lnTo>
                    <a:pt x="0" y="87405"/>
                  </a:lnTo>
                  <a:lnTo>
                    <a:pt x="76127" y="43702"/>
                  </a:lnTo>
                  <a:close/>
                </a:path>
              </a:pathLst>
            </a:custGeom>
            <a:noFill/>
            <a:ln w="1040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87" name="Google Shape;1150;p52">
            <a:extLst>
              <a:ext uri="{FF2B5EF4-FFF2-40B4-BE49-F238E27FC236}">
                <a16:creationId xmlns:a16="http://schemas.microsoft.com/office/drawing/2014/main" id="{A541E890-D591-4168-8EF4-2ADA7D44B82C}"/>
              </a:ext>
            </a:extLst>
          </p:cNvPr>
          <p:cNvGrpSpPr/>
          <p:nvPr/>
        </p:nvGrpSpPr>
        <p:grpSpPr>
          <a:xfrm>
            <a:off x="1172394" y="1417477"/>
            <a:ext cx="493419" cy="493419"/>
            <a:chOff x="2002390" y="1417477"/>
            <a:chExt cx="493419" cy="493419"/>
          </a:xfrm>
          <a:noFill/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7BD8C81-C86C-4975-89CE-C1943FB539EE}"/>
                </a:ext>
              </a:extLst>
            </p:cNvPr>
            <p:cNvSpPr/>
            <p:nvPr/>
          </p:nvSpPr>
          <p:spPr>
            <a:xfrm>
              <a:off x="2000980" y="1417477"/>
              <a:ext cx="394735" cy="394735"/>
            </a:xfrm>
            <a:custGeom>
              <a:avLst/>
              <a:gdLst>
                <a:gd name="connsiteX0" fmla="*/ 397555 w 394735"/>
                <a:gd name="connsiteY0" fmla="*/ 398965 h 394735"/>
                <a:gd name="connsiteX1" fmla="*/ 0 w 394735"/>
                <a:gd name="connsiteY1" fmla="*/ 397555 h 394735"/>
                <a:gd name="connsiteX2" fmla="*/ 1410 w 394735"/>
                <a:gd name="connsiteY2" fmla="*/ 0 h 394735"/>
                <a:gd name="connsiteX3" fmla="*/ 398965 w 394735"/>
                <a:gd name="connsiteY3" fmla="*/ 1410 h 394735"/>
                <a:gd name="connsiteX4" fmla="*/ 397555 w 394735"/>
                <a:gd name="connsiteY4" fmla="*/ 398965 h 39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4735" h="394735">
                  <a:moveTo>
                    <a:pt x="397555" y="398965"/>
                  </a:moveTo>
                  <a:lnTo>
                    <a:pt x="0" y="397555"/>
                  </a:lnTo>
                  <a:lnTo>
                    <a:pt x="1410" y="0"/>
                  </a:lnTo>
                  <a:lnTo>
                    <a:pt x="398965" y="1410"/>
                  </a:lnTo>
                  <a:lnTo>
                    <a:pt x="397555" y="398965"/>
                  </a:lnTo>
                  <a:close/>
                </a:path>
              </a:pathLst>
            </a:custGeom>
            <a:solidFill>
              <a:schemeClr val="bg1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01841F6-FD9B-4BCD-9B42-28DA9E0FBD16}"/>
                </a:ext>
              </a:extLst>
            </p:cNvPr>
            <p:cNvSpPr/>
            <p:nvPr/>
          </p:nvSpPr>
          <p:spPr>
            <a:xfrm>
              <a:off x="2082747" y="1558454"/>
              <a:ext cx="98684" cy="112781"/>
            </a:xfrm>
            <a:custGeom>
              <a:avLst/>
              <a:gdLst>
                <a:gd name="connsiteX0" fmla="*/ 35244 w 98683"/>
                <a:gd name="connsiteY0" fmla="*/ 115601 h 112781"/>
                <a:gd name="connsiteX1" fmla="*/ 0 w 98683"/>
                <a:gd name="connsiteY1" fmla="*/ 0 h 112781"/>
                <a:gd name="connsiteX2" fmla="*/ 28195 w 98683"/>
                <a:gd name="connsiteY2" fmla="*/ 0 h 112781"/>
                <a:gd name="connsiteX3" fmla="*/ 40883 w 98683"/>
                <a:gd name="connsiteY3" fmla="*/ 49342 h 112781"/>
                <a:gd name="connsiteX4" fmla="*/ 50752 w 98683"/>
                <a:gd name="connsiteY4" fmla="*/ 90225 h 112781"/>
                <a:gd name="connsiteX5" fmla="*/ 50752 w 98683"/>
                <a:gd name="connsiteY5" fmla="*/ 90225 h 112781"/>
                <a:gd name="connsiteX6" fmla="*/ 60620 w 98683"/>
                <a:gd name="connsiteY6" fmla="*/ 49342 h 112781"/>
                <a:gd name="connsiteX7" fmla="*/ 74718 w 98683"/>
                <a:gd name="connsiteY7" fmla="*/ 0 h 112781"/>
                <a:gd name="connsiteX8" fmla="*/ 101503 w 98683"/>
                <a:gd name="connsiteY8" fmla="*/ 0 h 112781"/>
                <a:gd name="connsiteX9" fmla="*/ 63440 w 98683"/>
                <a:gd name="connsiteY9" fmla="*/ 115601 h 112781"/>
                <a:gd name="connsiteX10" fmla="*/ 35244 w 98683"/>
                <a:gd name="connsiteY10" fmla="*/ 115601 h 11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8683" h="112781">
                  <a:moveTo>
                    <a:pt x="35244" y="115601"/>
                  </a:moveTo>
                  <a:lnTo>
                    <a:pt x="0" y="0"/>
                  </a:lnTo>
                  <a:lnTo>
                    <a:pt x="28195" y="0"/>
                  </a:lnTo>
                  <a:lnTo>
                    <a:pt x="40883" y="49342"/>
                  </a:lnTo>
                  <a:cubicBezTo>
                    <a:pt x="45113" y="63440"/>
                    <a:pt x="47932" y="77537"/>
                    <a:pt x="50752" y="90225"/>
                  </a:cubicBezTo>
                  <a:lnTo>
                    <a:pt x="50752" y="90225"/>
                  </a:lnTo>
                  <a:cubicBezTo>
                    <a:pt x="53571" y="77537"/>
                    <a:pt x="57801" y="62030"/>
                    <a:pt x="60620" y="49342"/>
                  </a:cubicBezTo>
                  <a:lnTo>
                    <a:pt x="74718" y="0"/>
                  </a:lnTo>
                  <a:lnTo>
                    <a:pt x="101503" y="0"/>
                  </a:lnTo>
                  <a:lnTo>
                    <a:pt x="63440" y="115601"/>
                  </a:lnTo>
                  <a:lnTo>
                    <a:pt x="35244" y="115601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DF83121-ADF7-42F1-82AF-9E940E730AEF}"/>
                </a:ext>
              </a:extLst>
            </p:cNvPr>
            <p:cNvSpPr/>
            <p:nvPr/>
          </p:nvSpPr>
          <p:spPr>
            <a:xfrm>
              <a:off x="2194119" y="1558454"/>
              <a:ext cx="112781" cy="112781"/>
            </a:xfrm>
            <a:custGeom>
              <a:avLst/>
              <a:gdLst>
                <a:gd name="connsiteX0" fmla="*/ 97274 w 112781"/>
                <a:gd name="connsiteY0" fmla="*/ 73308 h 112781"/>
                <a:gd name="connsiteX1" fmla="*/ 95864 w 112781"/>
                <a:gd name="connsiteY1" fmla="*/ 26786 h 112781"/>
                <a:gd name="connsiteX2" fmla="*/ 95864 w 112781"/>
                <a:gd name="connsiteY2" fmla="*/ 26786 h 112781"/>
                <a:gd name="connsiteX3" fmla="*/ 83176 w 112781"/>
                <a:gd name="connsiteY3" fmla="*/ 71898 h 112781"/>
                <a:gd name="connsiteX4" fmla="*/ 69079 w 112781"/>
                <a:gd name="connsiteY4" fmla="*/ 117011 h 112781"/>
                <a:gd name="connsiteX5" fmla="*/ 49342 w 112781"/>
                <a:gd name="connsiteY5" fmla="*/ 117011 h 112781"/>
                <a:gd name="connsiteX6" fmla="*/ 38064 w 112781"/>
                <a:gd name="connsiteY6" fmla="*/ 71898 h 112781"/>
                <a:gd name="connsiteX7" fmla="*/ 28195 w 112781"/>
                <a:gd name="connsiteY7" fmla="*/ 26786 h 112781"/>
                <a:gd name="connsiteX8" fmla="*/ 28195 w 112781"/>
                <a:gd name="connsiteY8" fmla="*/ 26786 h 112781"/>
                <a:gd name="connsiteX9" fmla="*/ 26786 w 112781"/>
                <a:gd name="connsiteY9" fmla="*/ 73308 h 112781"/>
                <a:gd name="connsiteX10" fmla="*/ 23966 w 112781"/>
                <a:gd name="connsiteY10" fmla="*/ 115601 h 112781"/>
                <a:gd name="connsiteX11" fmla="*/ 0 w 112781"/>
                <a:gd name="connsiteY11" fmla="*/ 115601 h 112781"/>
                <a:gd name="connsiteX12" fmla="*/ 7049 w 112781"/>
                <a:gd name="connsiteY12" fmla="*/ 0 h 112781"/>
                <a:gd name="connsiteX13" fmla="*/ 40883 w 112781"/>
                <a:gd name="connsiteY13" fmla="*/ 0 h 112781"/>
                <a:gd name="connsiteX14" fmla="*/ 52161 w 112781"/>
                <a:gd name="connsiteY14" fmla="*/ 36654 h 112781"/>
                <a:gd name="connsiteX15" fmla="*/ 62030 w 112781"/>
                <a:gd name="connsiteY15" fmla="*/ 76128 h 112781"/>
                <a:gd name="connsiteX16" fmla="*/ 62030 w 112781"/>
                <a:gd name="connsiteY16" fmla="*/ 76128 h 112781"/>
                <a:gd name="connsiteX17" fmla="*/ 73308 w 112781"/>
                <a:gd name="connsiteY17" fmla="*/ 36654 h 112781"/>
                <a:gd name="connsiteX18" fmla="*/ 84586 w 112781"/>
                <a:gd name="connsiteY18" fmla="*/ 0 h 112781"/>
                <a:gd name="connsiteX19" fmla="*/ 117011 w 112781"/>
                <a:gd name="connsiteY19" fmla="*/ 0 h 112781"/>
                <a:gd name="connsiteX20" fmla="*/ 122650 w 112781"/>
                <a:gd name="connsiteY20" fmla="*/ 115601 h 112781"/>
                <a:gd name="connsiteX21" fmla="*/ 98684 w 112781"/>
                <a:gd name="connsiteY21" fmla="*/ 115601 h 112781"/>
                <a:gd name="connsiteX22" fmla="*/ 97274 w 112781"/>
                <a:gd name="connsiteY22" fmla="*/ 73308 h 11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781" h="112781">
                  <a:moveTo>
                    <a:pt x="97274" y="73308"/>
                  </a:moveTo>
                  <a:cubicBezTo>
                    <a:pt x="97274" y="59210"/>
                    <a:pt x="95864" y="39474"/>
                    <a:pt x="95864" y="26786"/>
                  </a:cubicBezTo>
                  <a:lnTo>
                    <a:pt x="95864" y="26786"/>
                  </a:lnTo>
                  <a:cubicBezTo>
                    <a:pt x="91635" y="39474"/>
                    <a:pt x="87406" y="57801"/>
                    <a:pt x="83176" y="71898"/>
                  </a:cubicBezTo>
                  <a:lnTo>
                    <a:pt x="69079" y="117011"/>
                  </a:lnTo>
                  <a:lnTo>
                    <a:pt x="49342" y="117011"/>
                  </a:lnTo>
                  <a:lnTo>
                    <a:pt x="38064" y="71898"/>
                  </a:lnTo>
                  <a:cubicBezTo>
                    <a:pt x="35244" y="57801"/>
                    <a:pt x="31015" y="39474"/>
                    <a:pt x="28195" y="26786"/>
                  </a:cubicBezTo>
                  <a:lnTo>
                    <a:pt x="28195" y="26786"/>
                  </a:lnTo>
                  <a:cubicBezTo>
                    <a:pt x="28195" y="39474"/>
                    <a:pt x="26786" y="59210"/>
                    <a:pt x="26786" y="73308"/>
                  </a:cubicBezTo>
                  <a:lnTo>
                    <a:pt x="23966" y="115601"/>
                  </a:lnTo>
                  <a:lnTo>
                    <a:pt x="0" y="115601"/>
                  </a:lnTo>
                  <a:lnTo>
                    <a:pt x="7049" y="0"/>
                  </a:lnTo>
                  <a:lnTo>
                    <a:pt x="40883" y="0"/>
                  </a:lnTo>
                  <a:lnTo>
                    <a:pt x="52161" y="36654"/>
                  </a:lnTo>
                  <a:cubicBezTo>
                    <a:pt x="56391" y="49342"/>
                    <a:pt x="59210" y="63440"/>
                    <a:pt x="62030" y="76128"/>
                  </a:cubicBezTo>
                  <a:lnTo>
                    <a:pt x="62030" y="76128"/>
                  </a:lnTo>
                  <a:cubicBezTo>
                    <a:pt x="64849" y="63440"/>
                    <a:pt x="69079" y="49342"/>
                    <a:pt x="73308" y="36654"/>
                  </a:cubicBezTo>
                  <a:lnTo>
                    <a:pt x="84586" y="0"/>
                  </a:lnTo>
                  <a:lnTo>
                    <a:pt x="117011" y="0"/>
                  </a:lnTo>
                  <a:lnTo>
                    <a:pt x="122650" y="115601"/>
                  </a:lnTo>
                  <a:lnTo>
                    <a:pt x="98684" y="115601"/>
                  </a:lnTo>
                  <a:lnTo>
                    <a:pt x="97274" y="73308"/>
                  </a:lnTo>
                  <a:close/>
                </a:path>
              </a:pathLst>
            </a:custGeom>
            <a:solidFill>
              <a:srgbClr val="003738"/>
            </a:solidFill>
            <a:ln w="1387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EE64646-0B47-4EB4-889F-01E604BF2ED9}"/>
                </a:ext>
              </a:extLst>
            </p:cNvPr>
            <p:cNvSpPr/>
            <p:nvPr/>
          </p:nvSpPr>
          <p:spPr>
            <a:xfrm>
              <a:off x="2295622" y="1714938"/>
              <a:ext cx="183270" cy="183270"/>
            </a:xfrm>
            <a:custGeom>
              <a:avLst/>
              <a:gdLst>
                <a:gd name="connsiteX0" fmla="*/ 191729 w 183269"/>
                <a:gd name="connsiteY0" fmla="*/ 95864 h 183269"/>
                <a:gd name="connsiteX1" fmla="*/ 95864 w 183269"/>
                <a:gd name="connsiteY1" fmla="*/ 191729 h 183269"/>
                <a:gd name="connsiteX2" fmla="*/ 0 w 183269"/>
                <a:gd name="connsiteY2" fmla="*/ 95864 h 183269"/>
                <a:gd name="connsiteX3" fmla="*/ 95864 w 183269"/>
                <a:gd name="connsiteY3" fmla="*/ 0 h 183269"/>
                <a:gd name="connsiteX4" fmla="*/ 191729 w 183269"/>
                <a:gd name="connsiteY4" fmla="*/ 95864 h 18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269" h="183269">
                  <a:moveTo>
                    <a:pt x="191729" y="95864"/>
                  </a:moveTo>
                  <a:cubicBezTo>
                    <a:pt x="191729" y="149435"/>
                    <a:pt x="149435" y="191729"/>
                    <a:pt x="95864" y="191729"/>
                  </a:cubicBezTo>
                  <a:cubicBezTo>
                    <a:pt x="42293" y="191729"/>
                    <a:pt x="0" y="149435"/>
                    <a:pt x="0" y="95864"/>
                  </a:cubicBezTo>
                  <a:cubicBezTo>
                    <a:pt x="0" y="42293"/>
                    <a:pt x="42293" y="0"/>
                    <a:pt x="95864" y="0"/>
                  </a:cubicBezTo>
                  <a:cubicBezTo>
                    <a:pt x="149435" y="0"/>
                    <a:pt x="191729" y="42293"/>
                    <a:pt x="191729" y="95864"/>
                  </a:cubicBezTo>
                  <a:close/>
                </a:path>
              </a:pathLst>
            </a:custGeom>
            <a:solidFill>
              <a:srgbClr val="DF8C42"/>
            </a:solidFill>
            <a:ln w="694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B309F26-BA85-4557-B31E-614FB5BDBD40}"/>
                </a:ext>
              </a:extLst>
            </p:cNvPr>
            <p:cNvSpPr/>
            <p:nvPr/>
          </p:nvSpPr>
          <p:spPr>
            <a:xfrm>
              <a:off x="2361881" y="1765690"/>
              <a:ext cx="70488" cy="84586"/>
            </a:xfrm>
            <a:custGeom>
              <a:avLst/>
              <a:gdLst>
                <a:gd name="connsiteX0" fmla="*/ 0 w 70488"/>
                <a:gd name="connsiteY0" fmla="*/ 0 h 84586"/>
                <a:gd name="connsiteX1" fmla="*/ 0 w 70488"/>
                <a:gd name="connsiteY1" fmla="*/ 87406 h 84586"/>
                <a:gd name="connsiteX2" fmla="*/ 76128 w 70488"/>
                <a:gd name="connsiteY2" fmla="*/ 43703 h 8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88" h="84586">
                  <a:moveTo>
                    <a:pt x="0" y="0"/>
                  </a:moveTo>
                  <a:lnTo>
                    <a:pt x="0" y="87406"/>
                  </a:lnTo>
                  <a:lnTo>
                    <a:pt x="76128" y="43703"/>
                  </a:lnTo>
                  <a:close/>
                </a:path>
              </a:pathLst>
            </a:custGeom>
            <a:noFill/>
            <a:ln w="10409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57" name="Picture 5">
            <a:extLst>
              <a:ext uri="{FF2B5EF4-FFF2-40B4-BE49-F238E27FC236}">
                <a16:creationId xmlns:a16="http://schemas.microsoft.com/office/drawing/2014/main" id="{00FCCDAB-BC7B-4D55-9960-3F1A405C8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auto">
          <a:xfrm>
            <a:off x="1954025" y="1702630"/>
            <a:ext cx="205737" cy="2057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">
            <a:extLst>
              <a:ext uri="{FF2B5EF4-FFF2-40B4-BE49-F238E27FC236}">
                <a16:creationId xmlns:a16="http://schemas.microsoft.com/office/drawing/2014/main" id="{EDA5A202-6FA5-44F6-911A-690B1B3A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 bwMode="auto">
          <a:xfrm>
            <a:off x="3651486" y="2131238"/>
            <a:ext cx="521762" cy="5217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ontent Placeholder 1">
            <a:extLst>
              <a:ext uri="{FF2B5EF4-FFF2-40B4-BE49-F238E27FC236}">
                <a16:creationId xmlns:a16="http://schemas.microsoft.com/office/drawing/2014/main" id="{53CF19C1-2C9C-4DAA-87B8-06FF6BF34DC2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및 복제된 모든 데이터는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VMware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수분 이내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즉시 재개하여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RTPO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최소화</a:t>
            </a:r>
            <a:endParaRPr lang="en-US" altLang="ko-KR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Graphic 1">
            <a:extLst>
              <a:ext uri="{FF2B5EF4-FFF2-40B4-BE49-F238E27FC236}">
                <a16:creationId xmlns:a16="http://schemas.microsoft.com/office/drawing/2014/main" id="{876FD49F-BCCA-41D8-8418-FE826108C3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28544" y="1480687"/>
            <a:ext cx="781050" cy="752475"/>
          </a:xfrm>
          <a:prstGeom prst="rect">
            <a:avLst/>
          </a:prstGeom>
        </p:spPr>
      </p:pic>
      <p:pic>
        <p:nvPicPr>
          <p:cNvPr id="69" name="Graphic 5">
            <a:extLst>
              <a:ext uri="{FF2B5EF4-FFF2-40B4-BE49-F238E27FC236}">
                <a16:creationId xmlns:a16="http://schemas.microsoft.com/office/drawing/2014/main" id="{EC823CAE-6C6C-4DA6-AB21-29F5DAF8DF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61213" y="3224865"/>
            <a:ext cx="457200" cy="266700"/>
          </a:xfrm>
          <a:prstGeom prst="rect">
            <a:avLst/>
          </a:prstGeom>
        </p:spPr>
      </p:pic>
      <p:pic>
        <p:nvPicPr>
          <p:cNvPr id="70" name="Graphic 6">
            <a:extLst>
              <a:ext uri="{FF2B5EF4-FFF2-40B4-BE49-F238E27FC236}">
                <a16:creationId xmlns:a16="http://schemas.microsoft.com/office/drawing/2014/main" id="{C3EB6B46-0744-42D7-B43B-38BDE69E07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27897" y="4287907"/>
            <a:ext cx="533400" cy="266700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32307CF7-5FC5-4E47-A507-80E1DAB18F95}"/>
              </a:ext>
            </a:extLst>
          </p:cNvPr>
          <p:cNvCxnSpPr>
            <a:stCxn id="65" idx="1"/>
            <a:endCxn id="75" idx="3"/>
          </p:cNvCxnSpPr>
          <p:nvPr/>
        </p:nvCxnSpPr>
        <p:spPr>
          <a:xfrm rot="10800000" flipV="1">
            <a:off x="6857990" y="1856924"/>
            <a:ext cx="870554" cy="1499441"/>
          </a:xfrm>
          <a:prstGeom prst="bentConnector3">
            <a:avLst>
              <a:gd name="adj1" fmla="val 75047"/>
            </a:avLst>
          </a:prstGeom>
          <a:noFill/>
          <a:ln w="12700">
            <a:solidFill>
              <a:srgbClr val="93EB2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E9FB15-24C7-4285-BC6F-700CA7E8F4F4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7051291" y="3358215"/>
            <a:ext cx="909922" cy="0"/>
          </a:xfrm>
          <a:prstGeom prst="line">
            <a:avLst/>
          </a:prstGeom>
          <a:noFill/>
          <a:ln w="12700">
            <a:solidFill>
              <a:srgbClr val="93EB20"/>
            </a:solidFill>
            <a:prstDash val="sysDash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5FBC4377-669E-4ADE-8BB8-C20C9B9F8562}"/>
              </a:ext>
            </a:extLst>
          </p:cNvPr>
          <p:cNvCxnSpPr>
            <a:stCxn id="70" idx="1"/>
            <a:endCxn id="75" idx="3"/>
          </p:cNvCxnSpPr>
          <p:nvPr/>
        </p:nvCxnSpPr>
        <p:spPr>
          <a:xfrm rot="10800000">
            <a:off x="6857991" y="3356367"/>
            <a:ext cx="1169907" cy="1064891"/>
          </a:xfrm>
          <a:prstGeom prst="bentConnector3">
            <a:avLst>
              <a:gd name="adj1" fmla="val 81264"/>
            </a:avLst>
          </a:prstGeom>
          <a:noFill/>
          <a:ln w="12700">
            <a:solidFill>
              <a:srgbClr val="93EB20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1" name="Graphic 7">
            <a:extLst>
              <a:ext uri="{FF2B5EF4-FFF2-40B4-BE49-F238E27FC236}">
                <a16:creationId xmlns:a16="http://schemas.microsoft.com/office/drawing/2014/main" id="{864A3C99-3221-4C69-B1F2-C4674534971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64909" y="1705248"/>
            <a:ext cx="272484" cy="272484"/>
          </a:xfrm>
          <a:prstGeom prst="rect">
            <a:avLst/>
          </a:prstGeom>
        </p:spPr>
      </p:pic>
      <p:pic>
        <p:nvPicPr>
          <p:cNvPr id="74" name="Graphic 8">
            <a:extLst>
              <a:ext uri="{FF2B5EF4-FFF2-40B4-BE49-F238E27FC236}">
                <a16:creationId xmlns:a16="http://schemas.microsoft.com/office/drawing/2014/main" id="{68FF533C-5C1B-49CC-9604-221A655736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71945" y="3219081"/>
            <a:ext cx="272484" cy="272484"/>
          </a:xfrm>
          <a:prstGeom prst="rect">
            <a:avLst/>
          </a:prstGeom>
        </p:spPr>
      </p:pic>
      <p:pic>
        <p:nvPicPr>
          <p:cNvPr id="99" name="Graphic 67">
            <a:extLst>
              <a:ext uri="{FF2B5EF4-FFF2-40B4-BE49-F238E27FC236}">
                <a16:creationId xmlns:a16="http://schemas.microsoft.com/office/drawing/2014/main" id="{0DE08768-E312-44A4-9A37-83D7F2B5BBD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271945" y="4299568"/>
            <a:ext cx="272484" cy="272484"/>
          </a:xfrm>
          <a:prstGeom prst="rect">
            <a:avLst/>
          </a:prstGeom>
        </p:spPr>
      </p:pic>
      <p:sp>
        <p:nvSpPr>
          <p:cNvPr id="100" name="Title 1">
            <a:extLst>
              <a:ext uri="{FF2B5EF4-FFF2-40B4-BE49-F238E27FC236}">
                <a16:creationId xmlns:a16="http://schemas.microsoft.com/office/drawing/2014/main" id="{32796DB8-D9F4-4CA2-8B74-AB5DA234FED9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 smtClean="0">
                <a:ln w="3175">
                  <a:noFill/>
                </a:ln>
                <a:solidFill>
                  <a:srgbClr val="93EB2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ko-KR" altLang="en-US" sz="3200" dirty="0"/>
              <a:t>고급 복구 기능 </a:t>
            </a:r>
            <a:r>
              <a:rPr lang="en-US" altLang="ko-KR" sz="3200" dirty="0"/>
              <a:t>- </a:t>
            </a:r>
            <a:r>
              <a:rPr lang="ko-KR" altLang="en-US" sz="3200" dirty="0"/>
              <a:t>즉시 복구</a:t>
            </a:r>
            <a:r>
              <a:rPr lang="en-US" altLang="ko-KR" sz="2800" dirty="0"/>
              <a:t>(Instant VM Recovery)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40344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1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1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1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3.xml><?xml version="1.0" encoding="utf-8"?>
<a:theme xmlns:a="http://schemas.openxmlformats.org/drawingml/2006/main" name="4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4.xml><?xml version="1.0" encoding="utf-8"?>
<a:theme xmlns:a="http://schemas.openxmlformats.org/drawingml/2006/main" name="5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5.xml><?xml version="1.0" encoding="utf-8"?>
<a:theme xmlns:a="http://schemas.openxmlformats.org/drawingml/2006/main" name="Slides with photo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6.xml><?xml version="1.0" encoding="utf-8"?>
<a:theme xmlns:a="http://schemas.openxmlformats.org/drawingml/2006/main" name="Bright slides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7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noFill/>
        <a:ln w="9525">
          <a:solidFill>
            <a:srgbClr val="93EB20"/>
          </a:solidFill>
          <a:prstDash val="sysDash"/>
          <a:headEnd type="oval"/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8.xml><?xml version="1.0" encoding="utf-8"?>
<a:theme xmlns:a="http://schemas.openxmlformats.org/drawingml/2006/main" name="2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46DFC2152F6545A0D99D3711BFD39B" ma:contentTypeVersion="12" ma:contentTypeDescription="Create a new document." ma:contentTypeScope="" ma:versionID="8907a7c23a4e77d8126e505596f4e96b">
  <xsd:schema xmlns:xsd="http://www.w3.org/2001/XMLSchema" xmlns:xs="http://www.w3.org/2001/XMLSchema" xmlns:p="http://schemas.microsoft.com/office/2006/metadata/properties" xmlns:ns3="6a1d2808-2bf2-4872-9b1a-649570ff5bd9" xmlns:ns4="0c50464f-c6b7-4dce-8def-be916dd2bc6b" targetNamespace="http://schemas.microsoft.com/office/2006/metadata/properties" ma:root="true" ma:fieldsID="39aa94044e75e11992bafdb84c1707d8" ns3:_="" ns4:_="">
    <xsd:import namespace="6a1d2808-2bf2-4872-9b1a-649570ff5bd9"/>
    <xsd:import namespace="0c50464f-c6b7-4dce-8def-be916dd2bc6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d2808-2bf2-4872-9b1a-649570ff5b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50464f-c6b7-4dce-8def-be916dd2b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4BA390-3664-4F7C-9F6B-0CC3E70239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1d2808-2bf2-4872-9b1a-649570ff5bd9"/>
    <ds:schemaRef ds:uri="0c50464f-c6b7-4dce-8def-be916dd2b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16C968-597E-4BFF-8868-9FEF035441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EDAD93-1FC3-427E-8790-F0256B119CB8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0c50464f-c6b7-4dce-8def-be916dd2bc6b"/>
    <ds:schemaRef ds:uri="6a1d2808-2bf2-4872-9b1a-649570ff5bd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2479</Words>
  <Application>Microsoft Office PowerPoint</Application>
  <PresentationFormat>화면 슬라이드 쇼(16:9)</PresentationFormat>
  <Paragraphs>544</Paragraphs>
  <Slides>19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맑은 고딕</vt:lpstr>
      <vt:lpstr>Arial</vt:lpstr>
      <vt:lpstr>Tahoma</vt:lpstr>
      <vt:lpstr>Wingdings</vt:lpstr>
      <vt:lpstr>Veeam Corporate Slides Template</vt:lpstr>
      <vt:lpstr>1_Veeam Corporate Slides Template (1)</vt:lpstr>
      <vt:lpstr>4_Veeam Corporate Slides Template</vt:lpstr>
      <vt:lpstr>5_Veeam Corporate Slides Template</vt:lpstr>
      <vt:lpstr>Slides with photo</vt:lpstr>
      <vt:lpstr>Bright slides</vt:lpstr>
      <vt:lpstr>1_Veeam Corporate Slides Template</vt:lpstr>
      <vt:lpstr>2_Veeam Corporate Slides Template</vt:lpstr>
      <vt:lpstr>PowerPoint 프레젠테이션</vt:lpstr>
      <vt:lpstr>하이브리드 클라우드에 최적화된 제품</vt:lpstr>
      <vt:lpstr>주요 하이라이트  RTPO 15분 이내</vt:lpstr>
      <vt:lpstr>신뢰할 수 있는 선도 기업</vt:lpstr>
      <vt:lpstr>하이브리드 클라우드에 최적화된 제품</vt:lpstr>
      <vt:lpstr>가상환경 기능 요약</vt:lpstr>
      <vt:lpstr>물리환경 기능 요약</vt:lpstr>
      <vt:lpstr>데이터 소산(백업 데이터 복제)</vt:lpstr>
      <vt:lpstr>PowerPoint 프레젠테이션</vt:lpstr>
      <vt:lpstr>고급 복구 기능 - AWS 와 Azure로 직접 복구</vt:lpstr>
      <vt:lpstr>백업 데이터 복제 수행 방식 및 보관 주기</vt:lpstr>
      <vt:lpstr>백업 데이터 사본으로부터 손쉬운 복구</vt:lpstr>
      <vt:lpstr>차세대 즉시 복구 엔진</vt:lpstr>
      <vt:lpstr>가상화 복제 구성(VMware, Hyper-V)</vt:lpstr>
      <vt:lpstr>VM 복제</vt:lpstr>
      <vt:lpstr>페일오버</vt:lpstr>
      <vt:lpstr>페일백</vt:lpstr>
      <vt:lpstr>최적 구성안 (백업 + DR)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2020-10-06T21:33:54Z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0x0101002846DFC2152F6545A0D99D3711BFD39B</vt:lpwstr>
  </property>
</Properties>
</file>